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slides/slide110.xml" ContentType="application/vnd.openxmlformats-officedocument.presentationml.slide+xml"/>
  <Override PartName="/ppt/slides/slide100.xml" ContentType="application/vnd.openxmlformats-officedocument.presentationml.slide+xml"/>
  <Override PartName="/ppt/slides/slide120.xml" ContentType="application/vnd.openxmlformats-officedocument.presentationml.slide+xml"/>
  <Override PartName="/ppt/slides/slide130.xml" ContentType="application/vnd.openxmlformats-officedocument.presentationml.slide+xml"/>
  <Override PartName="/ppt/slides/slide140.xml" ContentType="application/vnd.openxmlformats-officedocument.presentationml.slide+xml"/>
  <Override PartName="/ppt/slides/slide150.xml" ContentType="application/vnd.openxmlformats-officedocument.presentationml.slide+xml"/>
  <Override PartName="/ppt/slides/slide180.xml" ContentType="application/vnd.openxmlformats-officedocument.presentationml.slide+xml"/>
  <Override PartName="/ppt/slideLayouts/slideLayout70.xml" ContentType="application/vnd.openxmlformats-officedocument.presentationml.slideLayout+xml"/>
  <Override PartName="/ppt/slideMasters/slideMaster10.xml" ContentType="application/vnd.openxmlformats-officedocument.presentationml.slideMaster+xml"/>
  <Override PartName="/ppt/slideLayouts/slideLayout80.xml" ContentType="application/vnd.openxmlformats-officedocument.presentationml.slideLayout+xml"/>
  <Override PartName="/ppt/slideLayouts/slideLayout30.xml" ContentType="application/vnd.openxmlformats-officedocument.presentationml.slideLayout+xml"/>
  <Override PartName="/ppt/theme/theme10.xml" ContentType="application/vnd.openxmlformats-officedocument.theme+xml"/>
  <Override PartName="/ppt/slideLayouts/slideLayout20.xml" ContentType="application/vnd.openxmlformats-officedocument.presentationml.slideLayout+xml"/>
  <Override PartName="/ppt/slideLayouts/slideLayout12.xml" ContentType="application/vnd.openxmlformats-officedocument.presentationml.slideLayout+xml"/>
  <Override PartName="/ppt/slideLayouts/slideLayout60.xml" ContentType="application/vnd.openxmlformats-officedocument.presentationml.slideLayout+xml"/>
  <Override PartName="/ppt/slideLayouts/slideLayout110.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68" r:id="rId3"/>
    <p:sldId id="274" r:id="rId4"/>
    <p:sldId id="269" r:id="rId5"/>
    <p:sldId id="291" r:id="rId6"/>
    <p:sldId id="270" r:id="rId7"/>
    <p:sldId id="271" r:id="rId8"/>
    <p:sldId id="272" r:id="rId9"/>
    <p:sldId id="273" r:id="rId10"/>
    <p:sldId id="276" r:id="rId11"/>
    <p:sldId id="275"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D70"/>
    <a:srgbClr val="FF5969"/>
    <a:srgbClr val="FEC630"/>
    <a:srgbClr val="52CBBE"/>
    <a:srgbClr val="5D7373"/>
    <a:srgbClr val="00A0A8"/>
    <a:srgbClr val="52C9BD"/>
    <a:srgbClr val="F0EE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7AE98F-6B84-D2E0-064B-7B79FAACBAAC}" v="2" dt="2023-05-10T22:42:06.361"/>
    <p1510:client id="{7A9EAFEC-CCB8-22F0-68A0-51BE19622934}" v="1" dt="2023-05-11T19:22:52.174"/>
    <p1510:client id="{7AE11C75-70CB-4873-B04A-909371E30AA3}" v="3" dt="2023-05-10T22:33:46.084"/>
    <p1510:client id="{B7BB34F8-7E55-BF49-BDFE-8473F0E6642E}" v="326" dt="2023-05-11T00:03:07.324"/>
    <p1510:client id="{FB31474F-C4DB-6E0A-E41D-9CE7B7AAB648}" v="1" dt="2023-05-11T07:32:51.2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87" autoAdjust="0"/>
    <p:restoredTop sz="94660"/>
  </p:normalViewPr>
  <p:slideViewPr>
    <p:cSldViewPr snapToGrid="0">
      <p:cViewPr varScale="1">
        <p:scale>
          <a:sx n="103" d="100"/>
          <a:sy n="103" d="100"/>
        </p:scale>
        <p:origin x="176" y="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09.05.23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460364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09.05.23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64663590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11.05.2023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646635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09.05.23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94711144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11.05.2023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947111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11.05.2023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460364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09.05.23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8746772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DFAF59-80FD-42F8-B77B-6179688B7234}" type="datetimeFigureOut">
              <a:rPr lang="de-DE" smtClean="0"/>
              <a:t>11.05.2023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874677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09.05.23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253617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3FDFAF59-80FD-42F8-B77B-6179688B7234}" type="datetimeFigureOut">
              <a:rPr lang="de-DE" smtClean="0"/>
              <a:t>11.05.2023</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25361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3FDFAF59-80FD-42F8-B77B-6179688B7234}" type="datetimeFigureOut">
              <a:rPr lang="de-DE" smtClean="0"/>
              <a:t>09.05.23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7940367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3FDFAF59-80FD-42F8-B77B-6179688B7234}" type="datetimeFigureOut">
              <a:rPr lang="de-DE" smtClean="0"/>
              <a:t>11.05.2023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79403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3FDFAF59-80FD-42F8-B77B-6179688B7234}" type="datetimeFigureOut">
              <a:rPr lang="de-DE" smtClean="0"/>
              <a:t>09.05.23</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4137706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3FDFAF59-80FD-42F8-B77B-6179688B7234}" type="datetimeFigureOut">
              <a:rPr lang="de-DE" smtClean="0"/>
              <a:t>11.05.2023</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413770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3FDFAF59-80FD-42F8-B77B-6179688B7234}" type="datetimeFigureOut">
              <a:rPr lang="de-DE" smtClean="0"/>
              <a:t>09.05.23</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4403319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3FDFAF59-80FD-42F8-B77B-6179688B7234}" type="datetimeFigureOut">
              <a:rPr lang="de-DE" smtClean="0"/>
              <a:t>11.05.2023</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440331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FDFAF59-80FD-42F8-B77B-6179688B7234}" type="datetimeFigureOut">
              <a:rPr lang="de-DE" smtClean="0"/>
              <a:t>09.05.23</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06195681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FDFAF59-80FD-42F8-B77B-6179688B7234}" type="datetimeFigureOut">
              <a:rPr lang="de-DE" smtClean="0"/>
              <a:t>11.05.2023</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061956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09.05.23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160042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11.05.2023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3616004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09.05.23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112689874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3FDFAF59-80FD-42F8-B77B-6179688B7234}" type="datetimeFigureOut">
              <a:rPr lang="de-DE" smtClean="0"/>
              <a:t>11.05.2023</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1126898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theme" Target="../theme/theme10.xml"/><Relationship Id="rId2" Type="http://schemas.openxmlformats.org/officeDocument/2006/relationships/slideLayout" Target="../slideLayouts/slideLayout20.xml"/><Relationship Id="rId1" Type="http://schemas.openxmlformats.org/officeDocument/2006/relationships/slideLayout" Target="../slideLayouts/slideLayout12.xml"/><Relationship Id="rId6" Type="http://schemas.openxmlformats.org/officeDocument/2006/relationships/slideLayout" Target="../slideLayouts/slideLayout60.xml"/><Relationship Id="rId11" Type="http://schemas.openxmlformats.org/officeDocument/2006/relationships/slideLayout" Target="../slideLayouts/slideLayout1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FAF59-80FD-42F8-B77B-6179688B7234}" type="datetimeFigureOut">
              <a:rPr lang="de-DE" smtClean="0"/>
              <a:t>09.05.23</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89FD0-501B-4C6F-9CB2-8996B7BF4EFE}" type="slidenum">
              <a:rPr lang="de-DE" smtClean="0"/>
              <a:t>‹#›</a:t>
            </a:fld>
            <a:endParaRPr lang="de-DE"/>
          </a:p>
        </p:txBody>
      </p:sp>
    </p:spTree>
    <p:extLst>
      <p:ext uri="{BB962C8B-B14F-4D97-AF65-F5344CB8AC3E}">
        <p14:creationId xmlns:p14="http://schemas.microsoft.com/office/powerpoint/2010/main" val="3731875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0EEF0"/>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DFAF59-80FD-42F8-B77B-6179688B7234}" type="datetimeFigureOut">
              <a:rPr lang="de-DE" smtClean="0"/>
              <a:t>11.05.2023</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89FD0-501B-4C6F-9CB2-8996B7BF4EFE}" type="slidenum">
              <a:rPr lang="de-DE" smtClean="0"/>
              <a:t>‹#›</a:t>
            </a:fld>
            <a:endParaRPr lang="de-DE"/>
          </a:p>
        </p:txBody>
      </p:sp>
    </p:spTree>
    <p:extLst>
      <p:ext uri="{BB962C8B-B14F-4D97-AF65-F5344CB8AC3E}">
        <p14:creationId xmlns:p14="http://schemas.microsoft.com/office/powerpoint/2010/main" val="3731875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0.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0.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slide" Target="slide180.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0.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data.ny.gov/Transportation/Motor-Vehicle-Crashes-Violation-Information-Three-/abfj-y7uq" TargetMode="External"/><Relationship Id="rId2" Type="http://schemas.openxmlformats.org/officeDocument/2006/relationships/hyperlink" Target="https://data.ny.gov/Transportation/Traffic-Tickets-Issued-Four-Year-Window/q4hy-kbtf" TargetMode="External"/><Relationship Id="rId1"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hyperlink" Target="https://data.ny.gov/Transportation/Motor-Vehicle-Crashes-Individual-Information-Three/ir4y-sesj"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slide" Target="slide130.xml"/><Relationship Id="rId18" Type="http://schemas.openxmlformats.org/officeDocument/2006/relationships/image" Target="../media/image28.jpeg"/><Relationship Id="rId3" Type="http://schemas.openxmlformats.org/officeDocument/2006/relationships/image" Target="../media/image23.jpeg"/><Relationship Id="rId21" Type="http://schemas.openxmlformats.org/officeDocument/2006/relationships/image" Target="../media/image15.png"/><Relationship Id="rId7" Type="http://schemas.openxmlformats.org/officeDocument/2006/relationships/slide" Target="slide100.xml"/><Relationship Id="rId12" Type="http://schemas.openxmlformats.org/officeDocument/2006/relationships/image" Target="../media/image26.jpeg"/><Relationship Id="rId17" Type="http://schemas.openxmlformats.org/officeDocument/2006/relationships/slide" Target="slide140.xml"/><Relationship Id="rId2" Type="http://schemas.openxmlformats.org/officeDocument/2006/relationships/image" Target="../media/image1.png"/><Relationship Id="rId16" Type="http://schemas.openxmlformats.org/officeDocument/2006/relationships/image" Target="../media/image28.jpeg"/><Relationship Id="rId20" Type="http://schemas.openxmlformats.org/officeDocument/2006/relationships/slide" Target="slide150.xml"/><Relationship Id="rId1" Type="http://schemas.openxmlformats.org/officeDocument/2006/relationships/slideLayout" Target="../slideLayouts/slideLayout7.xml"/><Relationship Id="rId6" Type="http://schemas.openxmlformats.org/officeDocument/2006/relationships/image" Target="../media/image24.jpeg"/><Relationship Id="rId11" Type="http://schemas.openxmlformats.org/officeDocument/2006/relationships/image" Target="../media/image25.jpeg"/><Relationship Id="rId5" Type="http://schemas.openxmlformats.org/officeDocument/2006/relationships/slide" Target="slide110.xml"/><Relationship Id="rId15" Type="http://schemas.openxmlformats.org/officeDocument/2006/relationships/image" Target="../media/image27.png"/><Relationship Id="rId10" Type="http://schemas.openxmlformats.org/officeDocument/2006/relationships/slide" Target="slide120.xml"/><Relationship Id="rId19" Type="http://schemas.openxmlformats.org/officeDocument/2006/relationships/image" Target="../media/image15.png"/><Relationship Id="rId4" Type="http://schemas.openxmlformats.org/officeDocument/2006/relationships/image" Target="../media/image24.jpeg"/><Relationship Id="rId9" Type="http://schemas.openxmlformats.org/officeDocument/2006/relationships/image" Target="../media/image25.jpeg"/><Relationship Id="rId1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a:extLst>
              <a:ext uri="{FF2B5EF4-FFF2-40B4-BE49-F238E27FC236}">
                <a16:creationId xmlns:a16="http://schemas.microsoft.com/office/drawing/2014/main" id="{9EB0FD16-689C-476C-8309-C7173C257513}"/>
              </a:ext>
            </a:extLst>
          </p:cNvPr>
          <p:cNvSpPr txBox="1"/>
          <p:nvPr/>
        </p:nvSpPr>
        <p:spPr>
          <a:xfrm>
            <a:off x="4115842" y="622280"/>
            <a:ext cx="8104978" cy="954107"/>
          </a:xfrm>
          <a:prstGeom prst="rect">
            <a:avLst/>
          </a:prstGeom>
          <a:noFill/>
        </p:spPr>
        <p:txBody>
          <a:bodyPr wrap="square" rtlCol="0">
            <a:spAutoFit/>
          </a:bodyPr>
          <a:lstStyle/>
          <a:p>
            <a:pPr algn="ctr"/>
            <a:r>
              <a:rPr lang="en-US" sz="3200" dirty="0">
                <a:latin typeface="Algerian" pitchFamily="82" charset="77"/>
              </a:rPr>
              <a:t>Data Analysis of Public Safety</a:t>
            </a:r>
          </a:p>
          <a:p>
            <a:pPr algn="ctr"/>
            <a:r>
              <a:rPr lang="en-US" sz="2400" b="1" dirty="0">
                <a:solidFill>
                  <a:srgbClr val="FF5969"/>
                </a:solidFill>
                <a:latin typeface="Tw Cen MT" panose="020B0602020104020603" pitchFamily="34" charset="0"/>
              </a:rPr>
              <a:t>(Traffic Violation)</a:t>
            </a:r>
            <a:endParaRPr lang="en-US" sz="8000" b="1" dirty="0">
              <a:solidFill>
                <a:srgbClr val="FF5969"/>
              </a:solidFill>
              <a:latin typeface="Tw Cen MT" panose="020B0602020104020603" pitchFamily="34" charset="0"/>
            </a:endParaRPr>
          </a:p>
        </p:txBody>
      </p:sp>
      <p:sp>
        <p:nvSpPr>
          <p:cNvPr id="57" name="TextBox 56">
            <a:extLst>
              <a:ext uri="{FF2B5EF4-FFF2-40B4-BE49-F238E27FC236}">
                <a16:creationId xmlns:a16="http://schemas.microsoft.com/office/drawing/2014/main" id="{4F202974-31A3-4642-B671-F0DBBB7B4663}"/>
              </a:ext>
            </a:extLst>
          </p:cNvPr>
          <p:cNvSpPr txBox="1"/>
          <p:nvPr/>
        </p:nvSpPr>
        <p:spPr>
          <a:xfrm>
            <a:off x="3987082" y="3010736"/>
            <a:ext cx="7278915" cy="369332"/>
          </a:xfrm>
          <a:prstGeom prst="rect">
            <a:avLst/>
          </a:prstGeom>
          <a:noFill/>
        </p:spPr>
        <p:txBody>
          <a:bodyPr wrap="square" rtlCol="0">
            <a:spAutoFit/>
          </a:bodyPr>
          <a:lstStyle/>
          <a:p>
            <a:pPr algn="ctr"/>
            <a:r>
              <a:rPr lang="en-US" b="1" dirty="0"/>
              <a:t>Contributed By</a:t>
            </a:r>
          </a:p>
        </p:txBody>
      </p:sp>
      <p:grpSp>
        <p:nvGrpSpPr>
          <p:cNvPr id="19" name="Group 18">
            <a:extLst>
              <a:ext uri="{FF2B5EF4-FFF2-40B4-BE49-F238E27FC236}">
                <a16:creationId xmlns:a16="http://schemas.microsoft.com/office/drawing/2014/main" id="{C8A16B82-6A3C-46F5-8D32-072FDF89864A}"/>
              </a:ext>
            </a:extLst>
          </p:cNvPr>
          <p:cNvGrpSpPr/>
          <p:nvPr/>
        </p:nvGrpSpPr>
        <p:grpSpPr>
          <a:xfrm>
            <a:off x="-9302800" y="0"/>
            <a:ext cx="12482920" cy="6858000"/>
            <a:chOff x="-290920" y="0"/>
            <a:chExt cx="12482920" cy="6858000"/>
          </a:xfrm>
        </p:grpSpPr>
        <p:sp>
          <p:nvSpPr>
            <p:cNvPr id="20" name="Rectangle 19">
              <a:extLst>
                <a:ext uri="{FF2B5EF4-FFF2-40B4-BE49-F238E27FC236}">
                  <a16:creationId xmlns:a16="http://schemas.microsoft.com/office/drawing/2014/main" id="{2F391CEE-E392-4A9D-BD11-6954B994FB42}"/>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7AC43ACA-5000-40E2-80D3-19833F9F1A3F}"/>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022673-C77C-4E8F-AF41-8B283703E87E}"/>
                </a:ext>
              </a:extLst>
            </p:cNvPr>
            <p:cNvSpPr txBox="1"/>
            <p:nvPr/>
          </p:nvSpPr>
          <p:spPr>
            <a:xfrm rot="16200000">
              <a:off x="10872792" y="3333232"/>
              <a:ext cx="1992086" cy="369332"/>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List of contents</a:t>
              </a:r>
            </a:p>
          </p:txBody>
        </p:sp>
        <p:pic>
          <p:nvPicPr>
            <p:cNvPr id="23" name="Picture 22">
              <a:extLst>
                <a:ext uri="{FF2B5EF4-FFF2-40B4-BE49-F238E27FC236}">
                  <a16:creationId xmlns:a16="http://schemas.microsoft.com/office/drawing/2014/main" id="{E8AD023B-AE8D-405F-90E6-27B0D4707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24" name="Group 23">
            <a:extLst>
              <a:ext uri="{FF2B5EF4-FFF2-40B4-BE49-F238E27FC236}">
                <a16:creationId xmlns:a16="http://schemas.microsoft.com/office/drawing/2014/main" id="{69A27401-3327-4871-86AC-B461CA62C3AC}"/>
              </a:ext>
            </a:extLst>
          </p:cNvPr>
          <p:cNvGrpSpPr/>
          <p:nvPr/>
        </p:nvGrpSpPr>
        <p:grpSpPr>
          <a:xfrm>
            <a:off x="-8798784" y="0"/>
            <a:ext cx="11447501" cy="6858000"/>
            <a:chOff x="213096" y="0"/>
            <a:chExt cx="11447501" cy="6858000"/>
          </a:xfrm>
        </p:grpSpPr>
        <p:sp>
          <p:nvSpPr>
            <p:cNvPr id="25" name="Rectangle 24">
              <a:extLst>
                <a:ext uri="{FF2B5EF4-FFF2-40B4-BE49-F238E27FC236}">
                  <a16:creationId xmlns:a16="http://schemas.microsoft.com/office/drawing/2014/main" id="{706C029B-A799-4206-A656-A006D8F839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3328131-EC42-4D6D-A247-91FD3D23E58C}"/>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3A728384-87ED-4E87-8F78-97EB653FDC67}"/>
                </a:ext>
              </a:extLst>
            </p:cNvPr>
            <p:cNvSpPr txBox="1"/>
            <p:nvPr/>
          </p:nvSpPr>
          <p:spPr>
            <a:xfrm rot="16200000">
              <a:off x="10341391" y="3198166"/>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Introduction</a:t>
              </a:r>
            </a:p>
          </p:txBody>
        </p:sp>
        <p:pic>
          <p:nvPicPr>
            <p:cNvPr id="28" name="Picture 27">
              <a:extLst>
                <a:ext uri="{FF2B5EF4-FFF2-40B4-BE49-F238E27FC236}">
                  <a16:creationId xmlns:a16="http://schemas.microsoft.com/office/drawing/2014/main" id="{2B44F548-697F-412D-9B99-861C27246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29" name="Group 28">
            <a:extLst>
              <a:ext uri="{FF2B5EF4-FFF2-40B4-BE49-F238E27FC236}">
                <a16:creationId xmlns:a16="http://schemas.microsoft.com/office/drawing/2014/main" id="{C0099890-786A-4F87-960D-5DADE5168909}"/>
              </a:ext>
            </a:extLst>
          </p:cNvPr>
          <p:cNvGrpSpPr/>
          <p:nvPr/>
        </p:nvGrpSpPr>
        <p:grpSpPr>
          <a:xfrm>
            <a:off x="-7847639" y="0"/>
            <a:ext cx="10367878" cy="6858000"/>
            <a:chOff x="491575" y="0"/>
            <a:chExt cx="10367878" cy="6858000"/>
          </a:xfrm>
        </p:grpSpPr>
        <p:sp>
          <p:nvSpPr>
            <p:cNvPr id="30" name="Rectangle 29">
              <a:extLst>
                <a:ext uri="{FF2B5EF4-FFF2-40B4-BE49-F238E27FC236}">
                  <a16:creationId xmlns:a16="http://schemas.microsoft.com/office/drawing/2014/main" id="{CE9AAB1E-3A13-4745-A574-9EE6806378C9}"/>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1BC0F905-3F71-4932-B130-39D508C4D117}"/>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C5869-A976-4328-A864-2BB04E7E7BFC}"/>
                </a:ext>
              </a:extLst>
            </p:cNvPr>
            <p:cNvSpPr txBox="1"/>
            <p:nvPr/>
          </p:nvSpPr>
          <p:spPr>
            <a:xfrm rot="16200000">
              <a:off x="9401745" y="3103992"/>
              <a:ext cx="1992086" cy="923330"/>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Project Strategy</a:t>
              </a:r>
            </a:p>
            <a:p>
              <a:pPr algn="ctr"/>
              <a:endParaRPr lang="en-US" sz="3600" b="1" dirty="0">
                <a:solidFill>
                  <a:srgbClr val="F0EEF0"/>
                </a:solidFill>
                <a:latin typeface="Tw Cen MT" panose="020B0602020104020603" pitchFamily="34" charset="0"/>
              </a:endParaRPr>
            </a:p>
          </p:txBody>
        </p:sp>
        <p:pic>
          <p:nvPicPr>
            <p:cNvPr id="33" name="Picture 32">
              <a:extLst>
                <a:ext uri="{FF2B5EF4-FFF2-40B4-BE49-F238E27FC236}">
                  <a16:creationId xmlns:a16="http://schemas.microsoft.com/office/drawing/2014/main" id="{7C8E4AB7-ADC0-4FEE-AE7A-994F5DAD3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34" name="Group 33">
            <a:extLst>
              <a:ext uri="{FF2B5EF4-FFF2-40B4-BE49-F238E27FC236}">
                <a16:creationId xmlns:a16="http://schemas.microsoft.com/office/drawing/2014/main" id="{0E4F6447-6163-4D6A-A8D2-BD63B6CB3A42}"/>
              </a:ext>
            </a:extLst>
          </p:cNvPr>
          <p:cNvGrpSpPr/>
          <p:nvPr/>
        </p:nvGrpSpPr>
        <p:grpSpPr>
          <a:xfrm>
            <a:off x="-7985197" y="0"/>
            <a:ext cx="9604864" cy="6858000"/>
            <a:chOff x="491575" y="0"/>
            <a:chExt cx="9604864" cy="6858000"/>
          </a:xfrm>
        </p:grpSpPr>
        <p:sp>
          <p:nvSpPr>
            <p:cNvPr id="35" name="Rectangle 34">
              <a:extLst>
                <a:ext uri="{FF2B5EF4-FFF2-40B4-BE49-F238E27FC236}">
                  <a16:creationId xmlns:a16="http://schemas.microsoft.com/office/drawing/2014/main" id="{5CB8CB55-9DEC-4367-900E-7257FE1B874F}"/>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9DBAEDD6-7153-4AFF-BDC7-5A225B4B5642}"/>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12F9D37B-DE70-4087-8A7F-BBA0BAF5B6CF}"/>
                </a:ext>
              </a:extLst>
            </p:cNvPr>
            <p:cNvSpPr txBox="1"/>
            <p:nvPr/>
          </p:nvSpPr>
          <p:spPr>
            <a:xfrm rot="16200000">
              <a:off x="8746453" y="3158832"/>
              <a:ext cx="1992086" cy="707886"/>
            </a:xfrm>
            <a:prstGeom prst="rect">
              <a:avLst/>
            </a:prstGeom>
            <a:noFill/>
          </p:spPr>
          <p:txBody>
            <a:bodyPr wrap="square" rtlCol="0">
              <a:spAutoFit/>
            </a:bodyPr>
            <a:lstStyle/>
            <a:p>
              <a:pPr algn="ctr"/>
              <a:r>
                <a:rPr lang="en-US" sz="2000" b="1" dirty="0">
                  <a:solidFill>
                    <a:schemeClr val="bg1"/>
                  </a:solidFill>
                </a:rPr>
                <a:t>Summary of Dataset</a:t>
              </a:r>
              <a:endParaRPr lang="en-US" sz="2000" b="1" dirty="0">
                <a:solidFill>
                  <a:schemeClr val="bg1"/>
                </a:solidFill>
                <a:latin typeface="Tw Cen MT" panose="020B0602020104020603" pitchFamily="34" charset="0"/>
              </a:endParaRPr>
            </a:p>
          </p:txBody>
        </p:sp>
        <p:pic>
          <p:nvPicPr>
            <p:cNvPr id="38" name="Picture 37">
              <a:extLst>
                <a:ext uri="{FF2B5EF4-FFF2-40B4-BE49-F238E27FC236}">
                  <a16:creationId xmlns:a16="http://schemas.microsoft.com/office/drawing/2014/main" id="{6FA13E8D-3FCC-4EC2-BD8C-6CE7CA0EC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39" name="Rectangle 38">
            <a:extLst>
              <a:ext uri="{FF2B5EF4-FFF2-40B4-BE49-F238E27FC236}">
                <a16:creationId xmlns:a16="http://schemas.microsoft.com/office/drawing/2014/main" id="{71382190-201C-4BAE-91F3-296A26671C96}"/>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3FD3EE0D-FD02-4885-9AC0-03F414A9888F}"/>
              </a:ext>
            </a:extLst>
          </p:cNvPr>
          <p:cNvGrpSpPr/>
          <p:nvPr/>
        </p:nvGrpSpPr>
        <p:grpSpPr>
          <a:xfrm>
            <a:off x="-7638543" y="-1"/>
            <a:ext cx="8692331" cy="6858000"/>
            <a:chOff x="718505" y="-1"/>
            <a:chExt cx="8692331" cy="6858000"/>
          </a:xfrm>
        </p:grpSpPr>
        <p:sp>
          <p:nvSpPr>
            <p:cNvPr id="41" name="Rectangle 40">
              <a:extLst>
                <a:ext uri="{FF2B5EF4-FFF2-40B4-BE49-F238E27FC236}">
                  <a16:creationId xmlns:a16="http://schemas.microsoft.com/office/drawing/2014/main" id="{60A9D552-2EF0-4DB4-9DC6-F52F2FD55E3C}"/>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DA27D1F1-923F-4591-A07A-39E775B734F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0E895421-2372-4C7F-93D2-3B0353A6E7BD}"/>
                </a:ext>
              </a:extLst>
            </p:cNvPr>
            <p:cNvSpPr txBox="1"/>
            <p:nvPr/>
          </p:nvSpPr>
          <p:spPr>
            <a:xfrm rot="16200000">
              <a:off x="7859506" y="3237123"/>
              <a:ext cx="2457595" cy="464871"/>
            </a:xfrm>
            <a:prstGeom prst="rect">
              <a:avLst/>
            </a:prstGeom>
            <a:noFill/>
          </p:spPr>
          <p:txBody>
            <a:bodyPr wrap="square" rtlCol="0">
              <a:spAutoFit/>
            </a:bodyPr>
            <a:lstStyle/>
            <a:p>
              <a:pPr marL="101600" lvl="0" algn="l" rtl="0">
                <a:lnSpc>
                  <a:spcPct val="150000"/>
                </a:lnSpc>
                <a:spcBef>
                  <a:spcPts val="0"/>
                </a:spcBef>
                <a:spcAft>
                  <a:spcPts val="0"/>
                </a:spcAft>
                <a:buClr>
                  <a:srgbClr val="333333"/>
                </a:buClr>
                <a:buSzPts val="2000"/>
              </a:pPr>
              <a:r>
                <a:rPr lang="en-US" b="1" dirty="0">
                  <a:solidFill>
                    <a:schemeClr val="bg1"/>
                  </a:solidFill>
                  <a:cs typeface="Arial" panose="020B0604020202020204" pitchFamily="34" charset="0"/>
                </a:rPr>
                <a:t>Architecture diagram</a:t>
              </a:r>
            </a:p>
          </p:txBody>
        </p:sp>
        <p:pic>
          <p:nvPicPr>
            <p:cNvPr id="44" name="Picture 43">
              <a:extLst>
                <a:ext uri="{FF2B5EF4-FFF2-40B4-BE49-F238E27FC236}">
                  <a16:creationId xmlns:a16="http://schemas.microsoft.com/office/drawing/2014/main" id="{1A9D6167-F7B8-4BFF-8BC5-2D13EF0CFF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45" name="Group 44">
            <a:extLst>
              <a:ext uri="{FF2B5EF4-FFF2-40B4-BE49-F238E27FC236}">
                <a16:creationId xmlns:a16="http://schemas.microsoft.com/office/drawing/2014/main" id="{76789F00-2688-429D-926C-15F83152FDBE}"/>
              </a:ext>
            </a:extLst>
          </p:cNvPr>
          <p:cNvGrpSpPr/>
          <p:nvPr/>
        </p:nvGrpSpPr>
        <p:grpSpPr>
          <a:xfrm>
            <a:off x="-9395082" y="-1"/>
            <a:ext cx="9927504" cy="6858000"/>
            <a:chOff x="-9337032" y="-1"/>
            <a:chExt cx="9927504" cy="6858000"/>
          </a:xfrm>
        </p:grpSpPr>
        <p:sp>
          <p:nvSpPr>
            <p:cNvPr id="46" name="Rectangle 45">
              <a:extLst>
                <a:ext uri="{FF2B5EF4-FFF2-40B4-BE49-F238E27FC236}">
                  <a16:creationId xmlns:a16="http://schemas.microsoft.com/office/drawing/2014/main" id="{FF862AB6-114D-4C6A-B849-5A11B36502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Freeform: Shape 46">
              <a:extLst>
                <a:ext uri="{FF2B5EF4-FFF2-40B4-BE49-F238E27FC236}">
                  <a16:creationId xmlns:a16="http://schemas.microsoft.com/office/drawing/2014/main" id="{30105858-8A3E-4676-96A7-18C1A74E36F4}"/>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8A634BD7-1512-45B6-AFE4-1EEA636625CB}"/>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follow</a:t>
              </a:r>
            </a:p>
          </p:txBody>
        </p:sp>
        <p:pic>
          <p:nvPicPr>
            <p:cNvPr id="49" name="Picture 48">
              <a:extLst>
                <a:ext uri="{FF2B5EF4-FFF2-40B4-BE49-F238E27FC236}">
                  <a16:creationId xmlns:a16="http://schemas.microsoft.com/office/drawing/2014/main" id="{F08704A4-CABE-4989-8BF7-C10A6BB40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pic>
        <p:nvPicPr>
          <p:cNvPr id="3" name="Picture 2" descr="A picture containing graphics, logo, symbol, font&#10;&#10;Description automatically generated">
            <a:extLst>
              <a:ext uri="{FF2B5EF4-FFF2-40B4-BE49-F238E27FC236}">
                <a16:creationId xmlns:a16="http://schemas.microsoft.com/office/drawing/2014/main" id="{B8568A66-7DE8-A5A0-ABB8-356468794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5324" y="510571"/>
            <a:ext cx="1168400" cy="93926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C4E06E45-5DC7-1D7A-3DC1-3ED60183C39B}"/>
              </a:ext>
            </a:extLst>
          </p:cNvPr>
          <p:cNvPicPr>
            <a:picLocks noChangeAspect="1"/>
          </p:cNvPicPr>
          <p:nvPr/>
        </p:nvPicPr>
        <p:blipFill>
          <a:blip r:embed="rId4"/>
          <a:stretch>
            <a:fillRect/>
          </a:stretch>
        </p:blipFill>
        <p:spPr>
          <a:xfrm>
            <a:off x="5007494" y="3382841"/>
            <a:ext cx="1070752" cy="2386591"/>
          </a:xfrm>
          <a:prstGeom prst="rect">
            <a:avLst/>
          </a:prstGeom>
        </p:spPr>
      </p:pic>
      <p:pic>
        <p:nvPicPr>
          <p:cNvPr id="6" name="Picture 5">
            <a:extLst>
              <a:ext uri="{FF2B5EF4-FFF2-40B4-BE49-F238E27FC236}">
                <a16:creationId xmlns:a16="http://schemas.microsoft.com/office/drawing/2014/main" id="{3B72D145-2E80-C019-DCA3-B5700140972B}"/>
              </a:ext>
            </a:extLst>
          </p:cNvPr>
          <p:cNvPicPr>
            <a:picLocks noChangeAspect="1"/>
          </p:cNvPicPr>
          <p:nvPr/>
        </p:nvPicPr>
        <p:blipFill>
          <a:blip r:embed="rId5"/>
          <a:stretch>
            <a:fillRect/>
          </a:stretch>
        </p:blipFill>
        <p:spPr>
          <a:xfrm>
            <a:off x="6233075" y="3380068"/>
            <a:ext cx="1161186" cy="2382513"/>
          </a:xfrm>
          <a:prstGeom prst="rect">
            <a:avLst/>
          </a:prstGeom>
        </p:spPr>
      </p:pic>
      <p:pic>
        <p:nvPicPr>
          <p:cNvPr id="7" name="Picture 6">
            <a:extLst>
              <a:ext uri="{FF2B5EF4-FFF2-40B4-BE49-F238E27FC236}">
                <a16:creationId xmlns:a16="http://schemas.microsoft.com/office/drawing/2014/main" id="{20EC4A68-6FA5-B551-4AB9-E525EDE26CF0}"/>
              </a:ext>
            </a:extLst>
          </p:cNvPr>
          <p:cNvPicPr>
            <a:picLocks noChangeAspect="1"/>
          </p:cNvPicPr>
          <p:nvPr/>
        </p:nvPicPr>
        <p:blipFill>
          <a:blip r:embed="rId6"/>
          <a:stretch>
            <a:fillRect/>
          </a:stretch>
        </p:blipFill>
        <p:spPr>
          <a:xfrm>
            <a:off x="7557049" y="3380068"/>
            <a:ext cx="1161186" cy="2389363"/>
          </a:xfrm>
          <a:prstGeom prst="rect">
            <a:avLst/>
          </a:prstGeom>
        </p:spPr>
      </p:pic>
      <p:pic>
        <p:nvPicPr>
          <p:cNvPr id="8" name="Picture 7">
            <a:extLst>
              <a:ext uri="{FF2B5EF4-FFF2-40B4-BE49-F238E27FC236}">
                <a16:creationId xmlns:a16="http://schemas.microsoft.com/office/drawing/2014/main" id="{1C4ACAFD-B435-764C-8BF1-B4B5F7A8B873}"/>
              </a:ext>
            </a:extLst>
          </p:cNvPr>
          <p:cNvPicPr>
            <a:picLocks noChangeAspect="1"/>
          </p:cNvPicPr>
          <p:nvPr/>
        </p:nvPicPr>
        <p:blipFill>
          <a:blip r:embed="rId7"/>
          <a:stretch>
            <a:fillRect/>
          </a:stretch>
        </p:blipFill>
        <p:spPr>
          <a:xfrm>
            <a:off x="8858175" y="3380068"/>
            <a:ext cx="1029403" cy="2389363"/>
          </a:xfrm>
          <a:prstGeom prst="rect">
            <a:avLst/>
          </a:prstGeom>
        </p:spPr>
      </p:pic>
      <p:sp>
        <p:nvSpPr>
          <p:cNvPr id="9" name="TextBox 8">
            <a:extLst>
              <a:ext uri="{FF2B5EF4-FFF2-40B4-BE49-F238E27FC236}">
                <a16:creationId xmlns:a16="http://schemas.microsoft.com/office/drawing/2014/main" id="{EB6BBAAB-8B34-685F-45AC-43D90E8055A7}"/>
              </a:ext>
            </a:extLst>
          </p:cNvPr>
          <p:cNvSpPr txBox="1"/>
          <p:nvPr/>
        </p:nvSpPr>
        <p:spPr>
          <a:xfrm>
            <a:off x="5238619" y="5765717"/>
            <a:ext cx="720307" cy="276999"/>
          </a:xfrm>
          <a:prstGeom prst="rect">
            <a:avLst/>
          </a:prstGeom>
          <a:noFill/>
        </p:spPr>
        <p:txBody>
          <a:bodyPr wrap="square" rtlCol="0">
            <a:spAutoFit/>
          </a:bodyPr>
          <a:lstStyle/>
          <a:p>
            <a:r>
              <a:rPr lang="en-US" sz="1200" b="1" dirty="0"/>
              <a:t>Sweety</a:t>
            </a:r>
          </a:p>
        </p:txBody>
      </p:sp>
      <p:sp>
        <p:nvSpPr>
          <p:cNvPr id="10" name="TextBox 9">
            <a:extLst>
              <a:ext uri="{FF2B5EF4-FFF2-40B4-BE49-F238E27FC236}">
                <a16:creationId xmlns:a16="http://schemas.microsoft.com/office/drawing/2014/main" id="{76D3CDE5-2602-8875-6119-2AC0BBEC6E85}"/>
              </a:ext>
            </a:extLst>
          </p:cNvPr>
          <p:cNvSpPr txBox="1"/>
          <p:nvPr/>
        </p:nvSpPr>
        <p:spPr>
          <a:xfrm>
            <a:off x="6469813" y="5765717"/>
            <a:ext cx="924448" cy="276999"/>
          </a:xfrm>
          <a:prstGeom prst="rect">
            <a:avLst/>
          </a:prstGeom>
          <a:noFill/>
        </p:spPr>
        <p:txBody>
          <a:bodyPr wrap="square" rtlCol="0">
            <a:spAutoFit/>
          </a:bodyPr>
          <a:lstStyle/>
          <a:p>
            <a:r>
              <a:rPr lang="en-US" sz="1200" b="1" dirty="0"/>
              <a:t>Naveen</a:t>
            </a:r>
          </a:p>
        </p:txBody>
      </p:sp>
      <p:sp>
        <p:nvSpPr>
          <p:cNvPr id="11" name="TextBox 10">
            <a:extLst>
              <a:ext uri="{FF2B5EF4-FFF2-40B4-BE49-F238E27FC236}">
                <a16:creationId xmlns:a16="http://schemas.microsoft.com/office/drawing/2014/main" id="{C73F14B4-7252-B49E-7137-EEB7D746D3AF}"/>
              </a:ext>
            </a:extLst>
          </p:cNvPr>
          <p:cNvSpPr txBox="1"/>
          <p:nvPr/>
        </p:nvSpPr>
        <p:spPr>
          <a:xfrm>
            <a:off x="7813304" y="5765717"/>
            <a:ext cx="854110" cy="276999"/>
          </a:xfrm>
          <a:prstGeom prst="rect">
            <a:avLst/>
          </a:prstGeom>
          <a:noFill/>
        </p:spPr>
        <p:txBody>
          <a:bodyPr wrap="square" rtlCol="0">
            <a:spAutoFit/>
          </a:bodyPr>
          <a:lstStyle/>
          <a:p>
            <a:r>
              <a:rPr lang="en-US" sz="1200" b="1" dirty="0"/>
              <a:t>Yuchen</a:t>
            </a:r>
          </a:p>
        </p:txBody>
      </p:sp>
      <p:sp>
        <p:nvSpPr>
          <p:cNvPr id="12" name="TextBox 11">
            <a:extLst>
              <a:ext uri="{FF2B5EF4-FFF2-40B4-BE49-F238E27FC236}">
                <a16:creationId xmlns:a16="http://schemas.microsoft.com/office/drawing/2014/main" id="{9447321D-9B56-FC17-A5FE-2FEB845A677D}"/>
              </a:ext>
            </a:extLst>
          </p:cNvPr>
          <p:cNvSpPr txBox="1"/>
          <p:nvPr/>
        </p:nvSpPr>
        <p:spPr>
          <a:xfrm>
            <a:off x="9168492" y="5776281"/>
            <a:ext cx="612950" cy="276999"/>
          </a:xfrm>
          <a:prstGeom prst="rect">
            <a:avLst/>
          </a:prstGeom>
          <a:noFill/>
        </p:spPr>
        <p:txBody>
          <a:bodyPr wrap="square" rtlCol="0">
            <a:spAutoFit/>
          </a:bodyPr>
          <a:lstStyle/>
          <a:p>
            <a:r>
              <a:rPr lang="en-US" sz="1200" b="1" dirty="0"/>
              <a:t>Ziqi</a:t>
            </a:r>
            <a:endParaRPr lang="en-US" b="1" dirty="0"/>
          </a:p>
        </p:txBody>
      </p:sp>
    </p:spTree>
    <p:extLst>
      <p:ext uri="{BB962C8B-B14F-4D97-AF65-F5344CB8AC3E}">
        <p14:creationId xmlns:p14="http://schemas.microsoft.com/office/powerpoint/2010/main" val="7586610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A88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766786F-C9ED-CD6E-ED60-96B6008562A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1" kern="1200" dirty="0">
                <a:solidFill>
                  <a:srgbClr val="FFFFFF"/>
                </a:solidFill>
                <a:ea typeface="+mj-ea"/>
                <a:cs typeface="+mj-cs"/>
              </a:rPr>
              <a:t>Migrated data from s3 to redshift</a:t>
            </a:r>
            <a:endParaRPr lang="en-US" sz="2600" kern="1200" dirty="0">
              <a:solidFill>
                <a:srgbClr val="FFFFFF"/>
              </a:solidFill>
              <a:ea typeface="+mj-ea"/>
              <a:cs typeface="+mj-cs"/>
            </a:endParaRPr>
          </a:p>
        </p:txBody>
      </p:sp>
      <p:pic>
        <p:nvPicPr>
          <p:cNvPr id="6" name="Picture 5" descr="A screenshot of a computer&#10;&#10;Description automatically generated with medium confidence">
            <a:extLst>
              <a:ext uri="{FF2B5EF4-FFF2-40B4-BE49-F238E27FC236}">
                <a16:creationId xmlns:a16="http://schemas.microsoft.com/office/drawing/2014/main" id="{2D6AD311-291B-6B72-C954-06ED731882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4033" y="630195"/>
            <a:ext cx="8501448" cy="5523470"/>
          </a:xfrm>
          <a:prstGeom prst="rect">
            <a:avLst/>
          </a:prstGeom>
        </p:spPr>
      </p:pic>
      <p:sp>
        <p:nvSpPr>
          <p:cNvPr id="7" name="Rectangle 6">
            <a:extLst>
              <a:ext uri="{FF2B5EF4-FFF2-40B4-BE49-F238E27FC236}">
                <a16:creationId xmlns:a16="http://schemas.microsoft.com/office/drawing/2014/main" id="{F8317A6B-741F-D023-5B46-5A124A9F85B2}"/>
              </a:ext>
            </a:extLst>
          </p:cNvPr>
          <p:cNvSpPr/>
          <p:nvPr/>
        </p:nvSpPr>
        <p:spPr>
          <a:xfrm>
            <a:off x="4028303" y="3768811"/>
            <a:ext cx="7241059" cy="238485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51516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A881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766786F-C9ED-CD6E-ED60-96B6008562A1}"/>
              </a:ext>
            </a:extLst>
          </p:cNvPr>
          <p:cNvSpPr txBox="1"/>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1" kern="1200">
                <a:solidFill>
                  <a:srgbClr val="FFFFFF"/>
                </a:solidFill>
                <a:ea typeface="+mj-ea"/>
                <a:cs typeface="+mj-cs"/>
              </a:rPr>
              <a:t>Migrated data from s3 to redshift</a:t>
            </a:r>
            <a:endParaRPr lang="en-US" sz="2600" kern="1200">
              <a:solidFill>
                <a:srgbClr val="FFFFFF"/>
              </a:solidFill>
              <a:ea typeface="+mj-ea"/>
              <a:cs typeface="+mj-cs"/>
            </a:endParaRPr>
          </a:p>
        </p:txBody>
      </p:sp>
      <p:pic>
        <p:nvPicPr>
          <p:cNvPr id="6" name="Picture 5" descr="A screenshot of a computer&#10;&#10;Description automatically generated with medium confidence">
            <a:extLst>
              <a:ext uri="{FF2B5EF4-FFF2-40B4-BE49-F238E27FC236}">
                <a16:creationId xmlns:a16="http://schemas.microsoft.com/office/drawing/2014/main" id="{2D6AD311-291B-6B72-C954-06ED731882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4033" y="630195"/>
            <a:ext cx="8501448" cy="5523470"/>
          </a:xfrm>
          <a:prstGeom prst="rect">
            <a:avLst/>
          </a:prstGeom>
        </p:spPr>
      </p:pic>
      <p:sp>
        <p:nvSpPr>
          <p:cNvPr id="7" name="Rectangle 6">
            <a:extLst>
              <a:ext uri="{FF2B5EF4-FFF2-40B4-BE49-F238E27FC236}">
                <a16:creationId xmlns:a16="http://schemas.microsoft.com/office/drawing/2014/main" id="{F8317A6B-741F-D023-5B46-5A124A9F85B2}"/>
              </a:ext>
            </a:extLst>
          </p:cNvPr>
          <p:cNvSpPr/>
          <p:nvPr/>
        </p:nvSpPr>
        <p:spPr>
          <a:xfrm>
            <a:off x="4028303" y="3768811"/>
            <a:ext cx="7241059" cy="238485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515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4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445521D-3A98-648C-C343-AA33D0B67451}"/>
              </a:ext>
            </a:extLst>
          </p:cNvPr>
          <p:cNvSpPr txBox="1"/>
          <p:nvPr/>
        </p:nvSpPr>
        <p:spPr>
          <a:xfrm>
            <a:off x="435849" y="2074362"/>
            <a:ext cx="2851048" cy="2709275"/>
          </a:xfrm>
          <a:prstGeom prst="ellipse">
            <a:avLst/>
          </a:prstGeom>
          <a:solidFill>
            <a:schemeClr val="accent4">
              <a:lumMod val="60000"/>
              <a:lumOff val="40000"/>
            </a:schemeClr>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1" kern="1200" dirty="0">
                <a:ea typeface="+mj-ea"/>
                <a:cs typeface="+mj-cs"/>
              </a:rPr>
              <a:t>Tables crated in redshift</a:t>
            </a:r>
          </a:p>
        </p:txBody>
      </p:sp>
      <p:pic>
        <p:nvPicPr>
          <p:cNvPr id="4" name="Picture 3" descr="A screenshot of a computer&#10;&#10;Description automatically generated">
            <a:extLst>
              <a:ext uri="{FF2B5EF4-FFF2-40B4-BE49-F238E27FC236}">
                <a16:creationId xmlns:a16="http://schemas.microsoft.com/office/drawing/2014/main" id="{ABD23707-6C3F-AB1B-626F-C06F7F34CB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6962" y="716692"/>
            <a:ext cx="8241958" cy="5165124"/>
          </a:xfrm>
          <a:prstGeom prst="rect">
            <a:avLst/>
          </a:prstGeom>
        </p:spPr>
      </p:pic>
      <p:sp>
        <p:nvSpPr>
          <p:cNvPr id="6" name="Rectangle 5">
            <a:extLst>
              <a:ext uri="{FF2B5EF4-FFF2-40B4-BE49-F238E27FC236}">
                <a16:creationId xmlns:a16="http://schemas.microsoft.com/office/drawing/2014/main" id="{8F6CF246-0280-B665-B70F-A6655C850C31}"/>
              </a:ext>
            </a:extLst>
          </p:cNvPr>
          <p:cNvSpPr/>
          <p:nvPr/>
        </p:nvSpPr>
        <p:spPr>
          <a:xfrm>
            <a:off x="4139514" y="4053016"/>
            <a:ext cx="1804086" cy="190294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6008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4F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445521D-3A98-648C-C343-AA33D0B67451}"/>
              </a:ext>
            </a:extLst>
          </p:cNvPr>
          <p:cNvSpPr txBox="1"/>
          <p:nvPr/>
        </p:nvSpPr>
        <p:spPr>
          <a:xfrm>
            <a:off x="435849" y="2074362"/>
            <a:ext cx="2851048" cy="2709275"/>
          </a:xfrm>
          <a:prstGeom prst="ellipse">
            <a:avLst/>
          </a:prstGeom>
          <a:solidFill>
            <a:schemeClr val="accent4">
              <a:lumMod val="60000"/>
              <a:lumOff val="40000"/>
            </a:schemeClr>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1" kern="1200">
                <a:ea typeface="+mj-ea"/>
                <a:cs typeface="+mj-cs"/>
              </a:rPr>
              <a:t>Tables crated in redshift</a:t>
            </a:r>
          </a:p>
        </p:txBody>
      </p:sp>
      <p:pic>
        <p:nvPicPr>
          <p:cNvPr id="4" name="Picture 3" descr="A screenshot of a computer&#10;&#10;Description automatically generated">
            <a:extLst>
              <a:ext uri="{FF2B5EF4-FFF2-40B4-BE49-F238E27FC236}">
                <a16:creationId xmlns:a16="http://schemas.microsoft.com/office/drawing/2014/main" id="{ABD23707-6C3F-AB1B-626F-C06F7F34CB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6962" y="716692"/>
            <a:ext cx="8241958" cy="5165124"/>
          </a:xfrm>
          <a:prstGeom prst="rect">
            <a:avLst/>
          </a:prstGeom>
        </p:spPr>
      </p:pic>
      <p:sp>
        <p:nvSpPr>
          <p:cNvPr id="6" name="Rectangle 5">
            <a:extLst>
              <a:ext uri="{FF2B5EF4-FFF2-40B4-BE49-F238E27FC236}">
                <a16:creationId xmlns:a16="http://schemas.microsoft.com/office/drawing/2014/main" id="{8F6CF246-0280-B665-B70F-A6655C850C31}"/>
              </a:ext>
            </a:extLst>
          </p:cNvPr>
          <p:cNvSpPr/>
          <p:nvPr/>
        </p:nvSpPr>
        <p:spPr>
          <a:xfrm>
            <a:off x="4139514" y="4053016"/>
            <a:ext cx="1804086" cy="190294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5600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4C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E95E893-9314-9E26-96D5-5C4FCA8C6FC5}"/>
              </a:ext>
            </a:extLst>
          </p:cNvPr>
          <p:cNvSpPr txBox="1"/>
          <p:nvPr/>
        </p:nvSpPr>
        <p:spPr>
          <a:xfrm>
            <a:off x="640080" y="2074363"/>
            <a:ext cx="2752354" cy="2709275"/>
          </a:xfrm>
          <a:prstGeom prst="ellipse">
            <a:avLst/>
          </a:prstGeom>
          <a:solidFill>
            <a:srgbClr val="FF5D70"/>
          </a:solidFill>
          <a:ln w="174625" cmpd="thinThick">
            <a:solidFill>
              <a:srgbClr val="262626">
                <a:alpha val="66773"/>
              </a:srgbClr>
            </a:solidFill>
          </a:ln>
        </p:spPr>
        <p:txBody>
          <a:bodyPr vert="horz" lIns="91440" tIns="45720" rIns="91440" bIns="45720" rtlCol="0" anchor="ctr">
            <a:normAutofit/>
          </a:bodyPr>
          <a:lstStyle/>
          <a:p>
            <a:pPr algn="ctr">
              <a:lnSpc>
                <a:spcPct val="90000"/>
              </a:lnSpc>
              <a:spcBef>
                <a:spcPct val="0"/>
              </a:spcBef>
              <a:spcAft>
                <a:spcPts val="600"/>
              </a:spcAft>
            </a:pPr>
            <a:r>
              <a:rPr lang="en-US" sz="2400" b="1" kern="1200" dirty="0">
                <a:ea typeface="+mj-ea"/>
                <a:cs typeface="+mj-cs"/>
              </a:rPr>
              <a:t>Run a query in redshift query editor to check data</a:t>
            </a:r>
          </a:p>
        </p:txBody>
      </p:sp>
      <p:pic>
        <p:nvPicPr>
          <p:cNvPr id="5" name="Picture 4" descr="A screenshot of a computer&#10;&#10;Description automatically generated">
            <a:extLst>
              <a:ext uri="{FF2B5EF4-FFF2-40B4-BE49-F238E27FC236}">
                <a16:creationId xmlns:a16="http://schemas.microsoft.com/office/drawing/2014/main" id="{ADC98A24-0F86-AD0B-0DB7-01DCD78D6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434" y="432486"/>
            <a:ext cx="8581263" cy="5460313"/>
          </a:xfrm>
          <a:prstGeom prst="rect">
            <a:avLst/>
          </a:prstGeom>
        </p:spPr>
      </p:pic>
    </p:spTree>
    <p:extLst>
      <p:ext uri="{BB962C8B-B14F-4D97-AF65-F5344CB8AC3E}">
        <p14:creationId xmlns:p14="http://schemas.microsoft.com/office/powerpoint/2010/main" val="281107139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4C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E95E893-9314-9E26-96D5-5C4FCA8C6FC5}"/>
              </a:ext>
            </a:extLst>
          </p:cNvPr>
          <p:cNvSpPr txBox="1"/>
          <p:nvPr/>
        </p:nvSpPr>
        <p:spPr>
          <a:xfrm>
            <a:off x="640080" y="2074363"/>
            <a:ext cx="2752354" cy="2709275"/>
          </a:xfrm>
          <a:prstGeom prst="ellipse">
            <a:avLst/>
          </a:prstGeom>
          <a:solidFill>
            <a:srgbClr val="FF5D70"/>
          </a:solidFill>
          <a:ln w="174625" cmpd="thinThick">
            <a:solidFill>
              <a:srgbClr val="262626">
                <a:alpha val="66773"/>
              </a:srgbClr>
            </a:solidFill>
          </a:ln>
        </p:spPr>
        <p:txBody>
          <a:bodyPr vert="horz" lIns="91440" tIns="45720" rIns="91440" bIns="45720" rtlCol="0" anchor="ctr">
            <a:normAutofit/>
          </a:bodyPr>
          <a:lstStyle/>
          <a:p>
            <a:pPr algn="ctr">
              <a:lnSpc>
                <a:spcPct val="90000"/>
              </a:lnSpc>
              <a:spcBef>
                <a:spcPct val="0"/>
              </a:spcBef>
              <a:spcAft>
                <a:spcPts val="600"/>
              </a:spcAft>
            </a:pPr>
            <a:r>
              <a:rPr lang="en-US" sz="2400" b="1" kern="1200">
                <a:ea typeface="+mj-ea"/>
                <a:cs typeface="+mj-cs"/>
              </a:rPr>
              <a:t>Run a query in redshift query editor to check data</a:t>
            </a:r>
          </a:p>
        </p:txBody>
      </p:sp>
      <p:pic>
        <p:nvPicPr>
          <p:cNvPr id="5" name="Picture 4" descr="A screenshot of a computer&#10;&#10;Description automatically generated">
            <a:extLst>
              <a:ext uri="{FF2B5EF4-FFF2-40B4-BE49-F238E27FC236}">
                <a16:creationId xmlns:a16="http://schemas.microsoft.com/office/drawing/2014/main" id="{ADC98A24-0F86-AD0B-0DB7-01DCD78D64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2434" y="432486"/>
            <a:ext cx="8581263" cy="5460313"/>
          </a:xfrm>
          <a:prstGeom prst="rect">
            <a:avLst/>
          </a:prstGeom>
        </p:spPr>
      </p:pic>
    </p:spTree>
    <p:extLst>
      <p:ext uri="{BB962C8B-B14F-4D97-AF65-F5344CB8AC3E}">
        <p14:creationId xmlns:p14="http://schemas.microsoft.com/office/powerpoint/2010/main" val="2811071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C16922F-AF97-CE4A-BE53-75E0766C7277}"/>
              </a:ext>
            </a:extLst>
          </p:cNvPr>
          <p:cNvSpPr txBox="1"/>
          <p:nvPr/>
        </p:nvSpPr>
        <p:spPr>
          <a:xfrm>
            <a:off x="640080" y="2074363"/>
            <a:ext cx="2752354" cy="2709275"/>
          </a:xfrm>
          <a:prstGeom prst="ellipse">
            <a:avLst/>
          </a:prstGeom>
          <a:solidFill>
            <a:schemeClr val="accent2">
              <a:lumMod val="60000"/>
              <a:lumOff val="40000"/>
            </a:schemeClr>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000" b="1" kern="1200" dirty="0">
                <a:ea typeface="+mj-ea"/>
                <a:cs typeface="+mj-cs"/>
              </a:rPr>
              <a:t>Using Lambda function to move data from redshift to RDS MYSQL</a:t>
            </a:r>
          </a:p>
        </p:txBody>
      </p:sp>
      <p:pic>
        <p:nvPicPr>
          <p:cNvPr id="3" name="Picture 2" descr="A screenshot of a computer&#10;&#10;Description automatically generated with medium confidence">
            <a:extLst>
              <a:ext uri="{FF2B5EF4-FFF2-40B4-BE49-F238E27FC236}">
                <a16:creationId xmlns:a16="http://schemas.microsoft.com/office/drawing/2014/main" id="{A478B90E-C218-2BE5-8C17-46EEAF486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9319" y="395416"/>
            <a:ext cx="8291383" cy="6203092"/>
          </a:xfrm>
          <a:prstGeom prst="rect">
            <a:avLst/>
          </a:prstGeom>
        </p:spPr>
      </p:pic>
    </p:spTree>
    <p:extLst>
      <p:ext uri="{BB962C8B-B14F-4D97-AF65-F5344CB8AC3E}">
        <p14:creationId xmlns:p14="http://schemas.microsoft.com/office/powerpoint/2010/main" val="193176218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C16922F-AF97-CE4A-BE53-75E0766C7277}"/>
              </a:ext>
            </a:extLst>
          </p:cNvPr>
          <p:cNvSpPr txBox="1"/>
          <p:nvPr/>
        </p:nvSpPr>
        <p:spPr>
          <a:xfrm>
            <a:off x="640080" y="2074363"/>
            <a:ext cx="2752354" cy="2709275"/>
          </a:xfrm>
          <a:prstGeom prst="ellipse">
            <a:avLst/>
          </a:prstGeom>
          <a:solidFill>
            <a:schemeClr val="accent2">
              <a:lumMod val="60000"/>
              <a:lumOff val="40000"/>
            </a:schemeClr>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000" b="1" kern="1200">
                <a:ea typeface="+mj-ea"/>
                <a:cs typeface="+mj-cs"/>
              </a:rPr>
              <a:t>Using Lambda function to move data from redshift to RDS MYSQL</a:t>
            </a:r>
          </a:p>
        </p:txBody>
      </p:sp>
      <p:pic>
        <p:nvPicPr>
          <p:cNvPr id="3" name="Picture 2" descr="A screenshot of a computer&#10;&#10;Description automatically generated with medium confidence">
            <a:extLst>
              <a:ext uri="{FF2B5EF4-FFF2-40B4-BE49-F238E27FC236}">
                <a16:creationId xmlns:a16="http://schemas.microsoft.com/office/drawing/2014/main" id="{A478B90E-C218-2BE5-8C17-46EEAF486B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9319" y="395416"/>
            <a:ext cx="8291383" cy="6203092"/>
          </a:xfrm>
          <a:prstGeom prst="rect">
            <a:avLst/>
          </a:prstGeom>
        </p:spPr>
      </p:pic>
    </p:spTree>
    <p:extLst>
      <p:ext uri="{BB962C8B-B14F-4D97-AF65-F5344CB8AC3E}">
        <p14:creationId xmlns:p14="http://schemas.microsoft.com/office/powerpoint/2010/main" val="1931762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C6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B091DB7-ACBD-4EF4-8A88-87AAE41CA409}"/>
              </a:ext>
            </a:extLst>
          </p:cNvPr>
          <p:cNvSpPr txBox="1"/>
          <p:nvPr/>
        </p:nvSpPr>
        <p:spPr>
          <a:xfrm>
            <a:off x="640080" y="2074363"/>
            <a:ext cx="2752354" cy="2709275"/>
          </a:xfrm>
          <a:prstGeom prst="ellipse">
            <a:avLst/>
          </a:prstGeom>
          <a:solidFill>
            <a:schemeClr val="accent6">
              <a:lumMod val="60000"/>
              <a:lumOff val="40000"/>
            </a:schemeClr>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1" kern="1200" dirty="0">
                <a:ea typeface="+mj-ea"/>
                <a:cs typeface="+mj-cs"/>
              </a:rPr>
              <a:t>Policies needed for IAM role</a:t>
            </a:r>
          </a:p>
        </p:txBody>
      </p:sp>
      <p:pic>
        <p:nvPicPr>
          <p:cNvPr id="4" name="Picture 3" descr="A screenshot of a computer&#10;&#10;Description automatically generated with medium confidence">
            <a:extLst>
              <a:ext uri="{FF2B5EF4-FFF2-40B4-BE49-F238E27FC236}">
                <a16:creationId xmlns:a16="http://schemas.microsoft.com/office/drawing/2014/main" id="{42021212-D5AC-8927-CE13-435E6297C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4032" y="914400"/>
            <a:ext cx="8550876" cy="4942703"/>
          </a:xfrm>
          <a:prstGeom prst="rect">
            <a:avLst/>
          </a:prstGeom>
        </p:spPr>
      </p:pic>
      <p:sp>
        <p:nvSpPr>
          <p:cNvPr id="5" name="Rectangle 4">
            <a:extLst>
              <a:ext uri="{FF2B5EF4-FFF2-40B4-BE49-F238E27FC236}">
                <a16:creationId xmlns:a16="http://schemas.microsoft.com/office/drawing/2014/main" id="{1BD4DF65-1464-FDFE-B819-9789B4BFD105}"/>
              </a:ext>
            </a:extLst>
          </p:cNvPr>
          <p:cNvSpPr/>
          <p:nvPr/>
        </p:nvSpPr>
        <p:spPr>
          <a:xfrm>
            <a:off x="3768811" y="2286000"/>
            <a:ext cx="3966519" cy="3385751"/>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537213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C6F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B091DB7-ACBD-4EF4-8A88-87AAE41CA409}"/>
              </a:ext>
            </a:extLst>
          </p:cNvPr>
          <p:cNvSpPr txBox="1"/>
          <p:nvPr/>
        </p:nvSpPr>
        <p:spPr>
          <a:xfrm>
            <a:off x="640080" y="2074363"/>
            <a:ext cx="2752354" cy="2709275"/>
          </a:xfrm>
          <a:prstGeom prst="ellipse">
            <a:avLst/>
          </a:prstGeom>
          <a:solidFill>
            <a:schemeClr val="accent6">
              <a:lumMod val="60000"/>
              <a:lumOff val="40000"/>
            </a:schemeClr>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spcAft>
                <a:spcPts val="600"/>
              </a:spcAft>
            </a:pPr>
            <a:r>
              <a:rPr lang="en-US" sz="2600" b="1" kern="1200">
                <a:ea typeface="+mj-ea"/>
                <a:cs typeface="+mj-cs"/>
              </a:rPr>
              <a:t>Policies needed for IAM role</a:t>
            </a:r>
          </a:p>
        </p:txBody>
      </p:sp>
      <p:pic>
        <p:nvPicPr>
          <p:cNvPr id="4" name="Picture 3" descr="A screenshot of a computer&#10;&#10;Description automatically generated with medium confidence">
            <a:extLst>
              <a:ext uri="{FF2B5EF4-FFF2-40B4-BE49-F238E27FC236}">
                <a16:creationId xmlns:a16="http://schemas.microsoft.com/office/drawing/2014/main" id="{42021212-D5AC-8927-CE13-435E6297C2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4032" y="914400"/>
            <a:ext cx="8550876" cy="4942703"/>
          </a:xfrm>
          <a:prstGeom prst="rect">
            <a:avLst/>
          </a:prstGeom>
        </p:spPr>
      </p:pic>
      <p:sp>
        <p:nvSpPr>
          <p:cNvPr id="5" name="Rectangle 4">
            <a:extLst>
              <a:ext uri="{FF2B5EF4-FFF2-40B4-BE49-F238E27FC236}">
                <a16:creationId xmlns:a16="http://schemas.microsoft.com/office/drawing/2014/main" id="{1BD4DF65-1464-FDFE-B819-9789B4BFD105}"/>
              </a:ext>
            </a:extLst>
          </p:cNvPr>
          <p:cNvSpPr/>
          <p:nvPr/>
        </p:nvSpPr>
        <p:spPr>
          <a:xfrm>
            <a:off x="3768811" y="2286000"/>
            <a:ext cx="3966519" cy="3385751"/>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5372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6F5E1EE-C6F6-50E8-9476-6F107040D7AD}"/>
              </a:ext>
            </a:extLst>
          </p:cNvPr>
          <p:cNvSpPr txBox="1"/>
          <p:nvPr/>
        </p:nvSpPr>
        <p:spPr>
          <a:xfrm>
            <a:off x="9249184" y="2529619"/>
            <a:ext cx="2942813" cy="3540265"/>
          </a:xfrm>
          <a:prstGeom prst="rect">
            <a:avLst/>
          </a:prstGeom>
        </p:spPr>
        <p:txBody>
          <a:bodyPr vert="horz" lIns="91440" tIns="45720" rIns="91440" bIns="45720" rtlCol="0">
            <a:normAutofit/>
          </a:bodyPr>
          <a:lstStyle/>
          <a:p>
            <a:pPr algn="ctr">
              <a:lnSpc>
                <a:spcPct val="90000"/>
              </a:lnSpc>
              <a:spcAft>
                <a:spcPts val="600"/>
              </a:spcAft>
            </a:pPr>
            <a:r>
              <a:rPr lang="en-US" sz="2400" b="1" dirty="0"/>
              <a:t>Data loaded in RDS MySQL</a:t>
            </a:r>
          </a:p>
        </p:txBody>
      </p:sp>
      <p:sp>
        <p:nvSpPr>
          <p:cNvPr id="10" name="Rectangle 9">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EEDFF6B-96E7-3A5A-D88A-FEF3986AFE48}"/>
              </a:ext>
            </a:extLst>
          </p:cNvPr>
          <p:cNvPicPr>
            <a:picLocks noChangeAspect="1"/>
          </p:cNvPicPr>
          <p:nvPr/>
        </p:nvPicPr>
        <p:blipFill>
          <a:blip r:embed="rId2"/>
          <a:stretch>
            <a:fillRect/>
          </a:stretch>
        </p:blipFill>
        <p:spPr>
          <a:xfrm>
            <a:off x="111723" y="210066"/>
            <a:ext cx="9217628" cy="6067166"/>
          </a:xfrm>
          <a:prstGeom prst="rect">
            <a:avLst/>
          </a:prstGeom>
        </p:spPr>
      </p:pic>
      <p:sp>
        <p:nvSpPr>
          <p:cNvPr id="5" name="Rectangle 4">
            <a:extLst>
              <a:ext uri="{FF2B5EF4-FFF2-40B4-BE49-F238E27FC236}">
                <a16:creationId xmlns:a16="http://schemas.microsoft.com/office/drawing/2014/main" id="{90A10FE5-3B73-B85A-27C8-CDBE086363C9}"/>
              </a:ext>
            </a:extLst>
          </p:cNvPr>
          <p:cNvSpPr/>
          <p:nvPr/>
        </p:nvSpPr>
        <p:spPr>
          <a:xfrm>
            <a:off x="111723" y="3150973"/>
            <a:ext cx="1741791" cy="17546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59632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6F5E1EE-C6F6-50E8-9476-6F107040D7AD}"/>
              </a:ext>
            </a:extLst>
          </p:cNvPr>
          <p:cNvSpPr txBox="1"/>
          <p:nvPr/>
        </p:nvSpPr>
        <p:spPr>
          <a:xfrm>
            <a:off x="9249184" y="2529619"/>
            <a:ext cx="2942813" cy="3540265"/>
          </a:xfrm>
          <a:prstGeom prst="rect">
            <a:avLst/>
          </a:prstGeom>
        </p:spPr>
        <p:txBody>
          <a:bodyPr vert="horz" lIns="91440" tIns="45720" rIns="91440" bIns="45720" rtlCol="0">
            <a:normAutofit/>
          </a:bodyPr>
          <a:lstStyle/>
          <a:p>
            <a:pPr algn="ctr">
              <a:lnSpc>
                <a:spcPct val="90000"/>
              </a:lnSpc>
              <a:spcAft>
                <a:spcPts val="600"/>
              </a:spcAft>
            </a:pPr>
            <a:r>
              <a:rPr lang="en-US" sz="2400" b="1"/>
              <a:t>Data loaded in RDS MySQL</a:t>
            </a:r>
          </a:p>
        </p:txBody>
      </p:sp>
      <p:sp>
        <p:nvSpPr>
          <p:cNvPr id="10" name="Rectangle 9">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EEDFF6B-96E7-3A5A-D88A-FEF3986AFE48}"/>
              </a:ext>
            </a:extLst>
          </p:cNvPr>
          <p:cNvPicPr>
            <a:picLocks noChangeAspect="1"/>
          </p:cNvPicPr>
          <p:nvPr/>
        </p:nvPicPr>
        <p:blipFill>
          <a:blip r:embed="rId2"/>
          <a:stretch>
            <a:fillRect/>
          </a:stretch>
        </p:blipFill>
        <p:spPr>
          <a:xfrm>
            <a:off x="111723" y="210066"/>
            <a:ext cx="9217628" cy="6067166"/>
          </a:xfrm>
          <a:prstGeom prst="rect">
            <a:avLst/>
          </a:prstGeom>
        </p:spPr>
      </p:pic>
      <p:sp>
        <p:nvSpPr>
          <p:cNvPr id="5" name="Rectangle 4">
            <a:extLst>
              <a:ext uri="{FF2B5EF4-FFF2-40B4-BE49-F238E27FC236}">
                <a16:creationId xmlns:a16="http://schemas.microsoft.com/office/drawing/2014/main" id="{90A10FE5-3B73-B85A-27C8-CDBE086363C9}"/>
              </a:ext>
            </a:extLst>
          </p:cNvPr>
          <p:cNvSpPr/>
          <p:nvPr/>
        </p:nvSpPr>
        <p:spPr>
          <a:xfrm>
            <a:off x="111723" y="3150973"/>
            <a:ext cx="1741791" cy="17546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59632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894E6AD-251C-FF97-4C40-8564DAB0BF37}"/>
              </a:ext>
            </a:extLst>
          </p:cNvPr>
          <p:cNvPicPr>
            <a:picLocks noChangeAspect="1"/>
          </p:cNvPicPr>
          <p:nvPr/>
        </p:nvPicPr>
        <p:blipFill>
          <a:blip r:embed="rId2"/>
          <a:stretch>
            <a:fillRect/>
          </a:stretch>
        </p:blipFill>
        <p:spPr>
          <a:xfrm>
            <a:off x="766119" y="587829"/>
            <a:ext cx="5449330" cy="5553479"/>
          </a:xfrm>
          <a:prstGeom prst="rect">
            <a:avLst/>
          </a:prstGeom>
        </p:spPr>
      </p:pic>
      <p:sp>
        <p:nvSpPr>
          <p:cNvPr id="7" name="Rectangle 1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F759042-74A5-B34E-941C-07711D1B8B3A}"/>
              </a:ext>
            </a:extLst>
          </p:cNvPr>
          <p:cNvSpPr txBox="1"/>
          <p:nvPr/>
        </p:nvSpPr>
        <p:spPr>
          <a:xfrm>
            <a:off x="8300305" y="650494"/>
            <a:ext cx="4282984" cy="3511943"/>
          </a:xfrm>
          <a:prstGeom prst="rect">
            <a:avLst/>
          </a:prstGeom>
        </p:spPr>
        <p:txBody>
          <a:bodyPr vert="horz" lIns="91440" tIns="45720" rIns="91440" bIns="45720" rtlCol="0" anchor="ctr">
            <a:normAutofit/>
          </a:bodyPr>
          <a:lstStyle/>
          <a:p>
            <a:pPr>
              <a:lnSpc>
                <a:spcPct val="90000"/>
              </a:lnSpc>
              <a:spcAft>
                <a:spcPts val="600"/>
              </a:spcAft>
            </a:pPr>
            <a:r>
              <a:rPr lang="en-US" sz="2400" b="1" dirty="0"/>
              <a:t>OLTP ERD</a:t>
            </a:r>
          </a:p>
        </p:txBody>
      </p:sp>
      <p:sp>
        <p:nvSpPr>
          <p:cNvPr id="16" name="Rectangle 1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24264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CBC2E65-7BBD-6D5B-77AF-6EA0C68261C3}"/>
              </a:ext>
            </a:extLst>
          </p:cNvPr>
          <p:cNvSpPr txBox="1"/>
          <p:nvPr/>
        </p:nvSpPr>
        <p:spPr>
          <a:xfrm>
            <a:off x="803499" y="3051765"/>
            <a:ext cx="4036334" cy="23876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800" b="1" kern="1200" dirty="0">
                <a:solidFill>
                  <a:schemeClr val="tx1"/>
                </a:solidFill>
                <a:ea typeface="+mj-ea"/>
                <a:cs typeface="+mj-cs"/>
              </a:rPr>
              <a:t>OLAP ERD</a:t>
            </a:r>
          </a:p>
        </p:txBody>
      </p:sp>
      <p:grpSp>
        <p:nvGrpSpPr>
          <p:cNvPr id="10"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7071DBF-E2B3-3EEC-F191-7013ED34D590}"/>
              </a:ext>
            </a:extLst>
          </p:cNvPr>
          <p:cNvPicPr>
            <a:picLocks noChangeAspect="1"/>
          </p:cNvPicPr>
          <p:nvPr/>
        </p:nvPicPr>
        <p:blipFill>
          <a:blip r:embed="rId2"/>
          <a:stretch>
            <a:fillRect/>
          </a:stretch>
        </p:blipFill>
        <p:spPr>
          <a:xfrm>
            <a:off x="3929261" y="1418635"/>
            <a:ext cx="5727049" cy="4298681"/>
          </a:xfrm>
          <a:prstGeom prst="rect">
            <a:avLst/>
          </a:prstGeom>
        </p:spPr>
      </p:pic>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F4C64631-BAF7-E721-AB2F-897CF59662BD}"/>
                  </a:ext>
                </a:extLst>
              </p:cNvPr>
              <p:cNvGraphicFramePr>
                <a:graphicFrameLocks noChangeAspect="1"/>
              </p:cNvGraphicFramePr>
              <p:nvPr>
                <p:extLst>
                  <p:ext uri="{D42A27DB-BD31-4B8C-83A1-F6EECF244321}">
                    <p14:modId xmlns:p14="http://schemas.microsoft.com/office/powerpoint/2010/main" val="2114631282"/>
                  </p:ext>
                </p:extLst>
              </p:nvPr>
            </p:nvGraphicFramePr>
            <p:xfrm>
              <a:off x="3408202" y="391886"/>
              <a:ext cx="8286974" cy="6017078"/>
            </p:xfrm>
            <a:graphic>
              <a:graphicData uri="http://schemas.microsoft.com/office/powerpoint/2016/slidezoom">
                <pslz:sldZm>
                  <pslz:sldZmObj sldId="283" cId="558631240">
                    <pslz:zmPr id="{D1D8ABE4-1F4F-394D-BB32-0139AA9DE801}"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8286974" cy="6017078"/>
                        </a:xfrm>
                        <a:prstGeom prst="rect">
                          <a:avLst/>
                        </a:prstGeom>
                        <a:ln w="3175">
                          <a:solidFill>
                            <a:prstClr val="ltGray"/>
                          </a:solidFill>
                        </a:ln>
                      </p166:spPr>
                    </pslz:zmPr>
                  </pslz:sldZmObj>
                </pslz:sldZm>
              </a:graphicData>
            </a:graphic>
          </p:graphicFrame>
        </mc:Choice>
        <mc:Fallback xmlns="">
          <p:pic>
            <p:nvPicPr>
              <p:cNvPr id="5" name="Slide Zoom 4">
                <a:hlinkClick r:id="rId4" action="ppaction://hlinksldjump"/>
                <a:extLst>
                  <a:ext uri="{FF2B5EF4-FFF2-40B4-BE49-F238E27FC236}">
                    <a16:creationId xmlns:a16="http://schemas.microsoft.com/office/drawing/2014/main" id="{F4C64631-BAF7-E721-AB2F-897CF59662BD}"/>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3408202" y="391886"/>
                <a:ext cx="8286974" cy="6017078"/>
              </a:xfrm>
              <a:prstGeom prst="rect">
                <a:avLst/>
              </a:prstGeom>
              <a:ln w="3175">
                <a:solidFill>
                  <a:prstClr val="ltGray"/>
                </a:solidFill>
              </a:ln>
            </p:spPr>
          </p:pic>
        </mc:Fallback>
      </mc:AlternateContent>
    </p:spTree>
    <p:extLst>
      <p:ext uri="{BB962C8B-B14F-4D97-AF65-F5344CB8AC3E}">
        <p14:creationId xmlns:p14="http://schemas.microsoft.com/office/powerpoint/2010/main" val="2891254509"/>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0" name="Rectangle 9">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10A7E78-5A84-3EB2-3E02-172C0862A54A}"/>
              </a:ext>
            </a:extLst>
          </p:cNvPr>
          <p:cNvPicPr>
            <a:picLocks noChangeAspect="1"/>
          </p:cNvPicPr>
          <p:nvPr/>
        </p:nvPicPr>
        <p:blipFill rotWithShape="1">
          <a:blip r:embed="rId2"/>
          <a:srcRect t="5885" b="19395"/>
          <a:stretch/>
        </p:blipFill>
        <p:spPr>
          <a:xfrm>
            <a:off x="579528" y="473829"/>
            <a:ext cx="11111728" cy="5910341"/>
          </a:xfrm>
          <a:prstGeom prst="rect">
            <a:avLst/>
          </a:prstGeom>
        </p:spPr>
      </p:pic>
      <p:sp>
        <p:nvSpPr>
          <p:cNvPr id="3" name="Rectangle 2">
            <a:extLst>
              <a:ext uri="{FF2B5EF4-FFF2-40B4-BE49-F238E27FC236}">
                <a16:creationId xmlns:a16="http://schemas.microsoft.com/office/drawing/2014/main" id="{A7E5BA17-03EB-2AA4-CEBD-6DF81979DE4A}"/>
              </a:ext>
            </a:extLst>
          </p:cNvPr>
          <p:cNvSpPr/>
          <p:nvPr/>
        </p:nvSpPr>
        <p:spPr>
          <a:xfrm>
            <a:off x="679622" y="1248987"/>
            <a:ext cx="1977784" cy="1667208"/>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863124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0" name="Rectangle 9">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10A7E78-5A84-3EB2-3E02-172C0862A54A}"/>
              </a:ext>
            </a:extLst>
          </p:cNvPr>
          <p:cNvPicPr>
            <a:picLocks noChangeAspect="1"/>
          </p:cNvPicPr>
          <p:nvPr/>
        </p:nvPicPr>
        <p:blipFill rotWithShape="1">
          <a:blip r:embed="rId2"/>
          <a:srcRect t="5885" b="19395"/>
          <a:stretch/>
        </p:blipFill>
        <p:spPr>
          <a:xfrm>
            <a:off x="579528" y="473829"/>
            <a:ext cx="11111728" cy="5910341"/>
          </a:xfrm>
          <a:prstGeom prst="rect">
            <a:avLst/>
          </a:prstGeom>
        </p:spPr>
      </p:pic>
      <p:sp>
        <p:nvSpPr>
          <p:cNvPr id="3" name="Rectangle 2">
            <a:extLst>
              <a:ext uri="{FF2B5EF4-FFF2-40B4-BE49-F238E27FC236}">
                <a16:creationId xmlns:a16="http://schemas.microsoft.com/office/drawing/2014/main" id="{A7E5BA17-03EB-2AA4-CEBD-6DF81979DE4A}"/>
              </a:ext>
            </a:extLst>
          </p:cNvPr>
          <p:cNvSpPr/>
          <p:nvPr/>
        </p:nvSpPr>
        <p:spPr>
          <a:xfrm>
            <a:off x="679622" y="1248987"/>
            <a:ext cx="1977784" cy="1667208"/>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8631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32" name="Straight Connector 31">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with medium confidence">
            <a:extLst>
              <a:ext uri="{FF2B5EF4-FFF2-40B4-BE49-F238E27FC236}">
                <a16:creationId xmlns:a16="http://schemas.microsoft.com/office/drawing/2014/main" id="{059AAEB5-FD76-2345-C08E-848EEEEB5D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064" y="86507"/>
            <a:ext cx="11652752" cy="6502170"/>
          </a:xfrm>
          <a:prstGeom prst="rect">
            <a:avLst/>
          </a:prstGeom>
        </p:spPr>
      </p:pic>
      <p:sp>
        <p:nvSpPr>
          <p:cNvPr id="8" name="TextBox 7">
            <a:extLst>
              <a:ext uri="{FF2B5EF4-FFF2-40B4-BE49-F238E27FC236}">
                <a16:creationId xmlns:a16="http://schemas.microsoft.com/office/drawing/2014/main" id="{D17BF529-896D-0C89-1BE1-64AF0470C1D0}"/>
              </a:ext>
            </a:extLst>
          </p:cNvPr>
          <p:cNvSpPr txBox="1"/>
          <p:nvPr/>
        </p:nvSpPr>
        <p:spPr>
          <a:xfrm>
            <a:off x="8798011" y="322511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037188777"/>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66ACF4C-6F8C-46FC-8362-2E05C90EEAFA}"/>
              </a:ext>
            </a:extLst>
          </p:cNvPr>
          <p:cNvGrpSpPr/>
          <p:nvPr/>
        </p:nvGrpSpPr>
        <p:grpSpPr>
          <a:xfrm>
            <a:off x="-284662" y="261258"/>
            <a:ext cx="12575253" cy="6858000"/>
            <a:chOff x="-290920" y="0"/>
            <a:chExt cx="12575253" cy="6858000"/>
          </a:xfrm>
        </p:grpSpPr>
        <p:sp>
          <p:nvSpPr>
            <p:cNvPr id="51" name="Rectangle 5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7F4373C1-3934-47C3-8F36-E2FB2615CA87}"/>
                </a:ext>
              </a:extLst>
            </p:cNvPr>
            <p:cNvSpPr txBox="1"/>
            <p:nvPr/>
          </p:nvSpPr>
          <p:spPr>
            <a:xfrm rot="16200000">
              <a:off x="10872792" y="3102400"/>
              <a:ext cx="1992086" cy="830997"/>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List of contents</a:t>
              </a:r>
            </a:p>
          </p:txBody>
        </p:sp>
        <p:pic>
          <p:nvPicPr>
            <p:cNvPr id="54" name="Picture 53">
              <a:extLst>
                <a:ext uri="{FF2B5EF4-FFF2-40B4-BE49-F238E27FC236}">
                  <a16:creationId xmlns:a16="http://schemas.microsoft.com/office/drawing/2014/main" id="{5A5E18E8-5A3E-4F1D-8254-6193AA55C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016756" y="3247471"/>
              <a:ext cx="530601" cy="530601"/>
            </a:xfrm>
            <a:prstGeom prst="rect">
              <a:avLst/>
            </a:prstGeom>
          </p:spPr>
        </p:pic>
      </p:grpSp>
      <p:grpSp>
        <p:nvGrpSpPr>
          <p:cNvPr id="55" name="Group 54">
            <a:extLst>
              <a:ext uri="{FF2B5EF4-FFF2-40B4-BE49-F238E27FC236}">
                <a16:creationId xmlns:a16="http://schemas.microsoft.com/office/drawing/2014/main" id="{150C247F-7990-4945-869D-5E2A900F477F}"/>
              </a:ext>
            </a:extLst>
          </p:cNvPr>
          <p:cNvGrpSpPr/>
          <p:nvPr/>
        </p:nvGrpSpPr>
        <p:grpSpPr>
          <a:xfrm>
            <a:off x="-8798784" y="0"/>
            <a:ext cx="11447501" cy="6858000"/>
            <a:chOff x="213096" y="0"/>
            <a:chExt cx="11447501" cy="6858000"/>
          </a:xfrm>
        </p:grpSpPr>
        <p:sp>
          <p:nvSpPr>
            <p:cNvPr id="56" name="Rectangle 55">
              <a:extLst>
                <a:ext uri="{FF2B5EF4-FFF2-40B4-BE49-F238E27FC236}">
                  <a16:creationId xmlns:a16="http://schemas.microsoft.com/office/drawing/2014/main" id="{6D2C93AC-EBE3-4E67-A867-76D5D6BEDB1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35DBD2B9-E73C-4AE9-91C9-698379867E98}"/>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CD6BDC4B-8313-4203-9F42-C28AC214EB64}"/>
                </a:ext>
              </a:extLst>
            </p:cNvPr>
            <p:cNvSpPr txBox="1"/>
            <p:nvPr/>
          </p:nvSpPr>
          <p:spPr>
            <a:xfrm rot="16200000">
              <a:off x="10341391" y="3198166"/>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Introduction</a:t>
              </a:r>
            </a:p>
          </p:txBody>
        </p:sp>
        <p:pic>
          <p:nvPicPr>
            <p:cNvPr id="59" name="Picture 58">
              <a:extLst>
                <a:ext uri="{FF2B5EF4-FFF2-40B4-BE49-F238E27FC236}">
                  <a16:creationId xmlns:a16="http://schemas.microsoft.com/office/drawing/2014/main" id="{44037FC5-8E34-4772-9A87-813F2AD5E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BC916508-F80D-434E-B066-812949E5DB94}"/>
              </a:ext>
            </a:extLst>
          </p:cNvPr>
          <p:cNvGrpSpPr/>
          <p:nvPr/>
        </p:nvGrpSpPr>
        <p:grpSpPr>
          <a:xfrm>
            <a:off x="-7847639" y="0"/>
            <a:ext cx="10335141" cy="6858000"/>
            <a:chOff x="491575" y="0"/>
            <a:chExt cx="10335141" cy="6858000"/>
          </a:xfrm>
        </p:grpSpPr>
        <p:sp>
          <p:nvSpPr>
            <p:cNvPr id="61" name="Rectangle 60">
              <a:extLst>
                <a:ext uri="{FF2B5EF4-FFF2-40B4-BE49-F238E27FC236}">
                  <a16:creationId xmlns:a16="http://schemas.microsoft.com/office/drawing/2014/main" id="{CE9E3B68-B936-49FB-94D8-7AC0076CF48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0D3F9516-66C4-44E6-9877-6C0374B5112C}"/>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32DF4D80-460D-4455-B80A-3BC0C6A12DA2}"/>
                </a:ext>
              </a:extLst>
            </p:cNvPr>
            <p:cNvSpPr txBox="1"/>
            <p:nvPr/>
          </p:nvSpPr>
          <p:spPr>
            <a:xfrm rot="16200000">
              <a:off x="9399786" y="3128742"/>
              <a:ext cx="1992086" cy="861774"/>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Project Strategy</a:t>
              </a:r>
            </a:p>
            <a:p>
              <a:pPr algn="ctr"/>
              <a:endParaRPr lang="en-US" sz="3200" b="1" dirty="0">
                <a:solidFill>
                  <a:srgbClr val="F0EEF0"/>
                </a:solidFill>
                <a:latin typeface="Tw Cen MT" panose="020B0602020104020603" pitchFamily="34" charset="0"/>
              </a:endParaRPr>
            </a:p>
          </p:txBody>
        </p:sp>
        <p:pic>
          <p:nvPicPr>
            <p:cNvPr id="64" name="Picture 63">
              <a:extLst>
                <a:ext uri="{FF2B5EF4-FFF2-40B4-BE49-F238E27FC236}">
                  <a16:creationId xmlns:a16="http://schemas.microsoft.com/office/drawing/2014/main" id="{7AB39DAF-3109-4CEA-BD1D-C123179FF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92B7020D-701A-4EE7-BDA2-CD171993C203}"/>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3B77930A-0489-40A5-B3D7-053D64BD29C4}"/>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3ED749F6-F5EB-48BD-A697-16D473CCCFE8}"/>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8070AD46-78F1-4169-9AE3-EDECC43BD39B}"/>
                </a:ext>
              </a:extLst>
            </p:cNvPr>
            <p:cNvSpPr txBox="1"/>
            <p:nvPr/>
          </p:nvSpPr>
          <p:spPr>
            <a:xfrm rot="16200000">
              <a:off x="8746452" y="3189606"/>
              <a:ext cx="1992086" cy="646331"/>
            </a:xfrm>
            <a:prstGeom prst="rect">
              <a:avLst/>
            </a:prstGeom>
            <a:noFill/>
          </p:spPr>
          <p:txBody>
            <a:bodyPr wrap="square" rtlCol="0">
              <a:spAutoFit/>
            </a:bodyPr>
            <a:lstStyle/>
            <a:p>
              <a:pPr algn="ctr"/>
              <a:r>
                <a:rPr lang="en-US" b="1" dirty="0">
                  <a:solidFill>
                    <a:schemeClr val="bg1"/>
                  </a:solidFill>
                </a:rPr>
                <a:t>Summary of Dataset</a:t>
              </a:r>
              <a:endParaRPr lang="en-US" b="1" dirty="0">
                <a:solidFill>
                  <a:schemeClr val="bg1"/>
                </a:solidFill>
                <a:latin typeface="Tw Cen MT" panose="020B0602020104020603" pitchFamily="34" charset="0"/>
              </a:endParaRPr>
            </a:p>
          </p:txBody>
        </p:sp>
        <p:pic>
          <p:nvPicPr>
            <p:cNvPr id="69" name="Picture 68">
              <a:extLst>
                <a:ext uri="{FF2B5EF4-FFF2-40B4-BE49-F238E27FC236}">
                  <a16:creationId xmlns:a16="http://schemas.microsoft.com/office/drawing/2014/main" id="{22B026A5-B1AC-46D4-AE84-DF77E5A29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371C6EE2-CCA6-4F94-870B-CB9D61CEBE1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20422D8F-B19E-425C-93A8-F750F60A06A7}"/>
              </a:ext>
            </a:extLst>
          </p:cNvPr>
          <p:cNvGrpSpPr/>
          <p:nvPr/>
        </p:nvGrpSpPr>
        <p:grpSpPr>
          <a:xfrm>
            <a:off x="-7638543" y="-1"/>
            <a:ext cx="9217366" cy="6858000"/>
            <a:chOff x="718505" y="-1"/>
            <a:chExt cx="9217366" cy="6858000"/>
          </a:xfrm>
        </p:grpSpPr>
        <p:sp>
          <p:nvSpPr>
            <p:cNvPr id="72" name="Rectangle 71">
              <a:extLst>
                <a:ext uri="{FF2B5EF4-FFF2-40B4-BE49-F238E27FC236}">
                  <a16:creationId xmlns:a16="http://schemas.microsoft.com/office/drawing/2014/main" id="{3278AF09-2D0C-4E81-816C-BC1D04E40DC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C2E1C67-7A8F-4EB5-AB00-3C754858084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7795C74-0308-4781-BEE6-B62AE6D17152}"/>
                </a:ext>
              </a:extLst>
            </p:cNvPr>
            <p:cNvSpPr txBox="1"/>
            <p:nvPr/>
          </p:nvSpPr>
          <p:spPr>
            <a:xfrm rot="16200000">
              <a:off x="8154394" y="3040843"/>
              <a:ext cx="2608847" cy="954107"/>
            </a:xfrm>
            <a:prstGeom prst="rect">
              <a:avLst/>
            </a:prstGeom>
            <a:noFill/>
          </p:spPr>
          <p:txBody>
            <a:bodyPr wrap="square" rtlCol="0">
              <a:spAutoFit/>
            </a:bodyPr>
            <a:lstStyle/>
            <a:p>
              <a:pPr algn="ctr"/>
              <a:r>
                <a:rPr lang="en-US" sz="2000" b="1" dirty="0">
                  <a:solidFill>
                    <a:schemeClr val="bg1"/>
                  </a:solidFill>
                  <a:cs typeface="Arial" panose="020B0604020202020204" pitchFamily="34" charset="0"/>
                </a:rPr>
                <a:t>Architecture diagram</a:t>
              </a:r>
            </a:p>
            <a:p>
              <a:pPr algn="ctr"/>
              <a:endParaRPr lang="en-US" sz="3600" b="1" dirty="0">
                <a:solidFill>
                  <a:srgbClr val="F0EEF0"/>
                </a:solidFill>
                <a:latin typeface="Tw Cen MT" panose="020B0602020104020603" pitchFamily="34" charset="0"/>
              </a:endParaRPr>
            </a:p>
          </p:txBody>
        </p:sp>
        <p:pic>
          <p:nvPicPr>
            <p:cNvPr id="75" name="Picture 74">
              <a:extLst>
                <a:ext uri="{FF2B5EF4-FFF2-40B4-BE49-F238E27FC236}">
                  <a16:creationId xmlns:a16="http://schemas.microsoft.com/office/drawing/2014/main" id="{45C46027-B464-4ADA-A3B8-14FF4471B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C1D48DDF-B760-4AB3-A520-29238CC2C408}"/>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FA696B4D-5BCF-47C3-8B8C-BE87154A63B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AAA7B45-7DAF-4C4D-A930-ABA45AC955D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701F5CFD-7EE1-475C-A36F-330184D5C6EC}"/>
                </a:ext>
              </a:extLst>
            </p:cNvPr>
            <p:cNvSpPr txBox="1"/>
            <p:nvPr/>
          </p:nvSpPr>
          <p:spPr>
            <a:xfrm rot="16200000">
              <a:off x="-744473" y="3253849"/>
              <a:ext cx="2171378" cy="338554"/>
            </a:xfrm>
            <a:prstGeom prst="rect">
              <a:avLst/>
            </a:prstGeom>
            <a:noFill/>
          </p:spPr>
          <p:txBody>
            <a:bodyPr wrap="square" rtlCol="0">
              <a:spAutoFit/>
            </a:bodyPr>
            <a:lstStyle/>
            <a:p>
              <a:pPr algn="ctr"/>
              <a:r>
                <a:rPr lang="en-GB" sz="1600" b="1" dirty="0">
                  <a:solidFill>
                    <a:schemeClr val="bg1"/>
                  </a:solidFill>
                </a:rPr>
                <a:t>Amazon Web Services</a:t>
              </a:r>
              <a:endParaRPr lang="en-US" sz="1600" b="1" dirty="0">
                <a:solidFill>
                  <a:schemeClr val="bg1"/>
                </a:solidFill>
                <a:latin typeface="Tw Cen MT" panose="020B0602020104020603" pitchFamily="34" charset="0"/>
              </a:endParaRPr>
            </a:p>
          </p:txBody>
        </p:sp>
        <p:pic>
          <p:nvPicPr>
            <p:cNvPr id="80" name="Picture 79">
              <a:extLst>
                <a:ext uri="{FF2B5EF4-FFF2-40B4-BE49-F238E27FC236}">
                  <a16:creationId xmlns:a16="http://schemas.microsoft.com/office/drawing/2014/main" id="{B9F42291-FBD0-4239-8D69-22035DCB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82" name="Group 81">
            <a:extLst>
              <a:ext uri="{FF2B5EF4-FFF2-40B4-BE49-F238E27FC236}">
                <a16:creationId xmlns:a16="http://schemas.microsoft.com/office/drawing/2014/main" id="{A14E1B91-C212-4889-8705-49BCDB383225}"/>
              </a:ext>
            </a:extLst>
          </p:cNvPr>
          <p:cNvGrpSpPr/>
          <p:nvPr/>
        </p:nvGrpSpPr>
        <p:grpSpPr>
          <a:xfrm>
            <a:off x="3920082" y="587997"/>
            <a:ext cx="6791601" cy="5894564"/>
            <a:chOff x="2950140" y="3874286"/>
            <a:chExt cx="6791601" cy="5894564"/>
          </a:xfrm>
        </p:grpSpPr>
        <p:sp>
          <p:nvSpPr>
            <p:cNvPr id="83" name="TextBox 82">
              <a:extLst>
                <a:ext uri="{FF2B5EF4-FFF2-40B4-BE49-F238E27FC236}">
                  <a16:creationId xmlns:a16="http://schemas.microsoft.com/office/drawing/2014/main" id="{A94C4F95-2EDE-46B0-8B26-C72D6D3C8DB3}"/>
                </a:ext>
              </a:extLst>
            </p:cNvPr>
            <p:cNvSpPr txBox="1"/>
            <p:nvPr/>
          </p:nvSpPr>
          <p:spPr>
            <a:xfrm>
              <a:off x="4168474" y="3874286"/>
              <a:ext cx="4045435" cy="584775"/>
            </a:xfrm>
            <a:prstGeom prst="rect">
              <a:avLst/>
            </a:prstGeom>
            <a:noFill/>
          </p:spPr>
          <p:txBody>
            <a:bodyPr wrap="square" rtlCol="0">
              <a:spAutoFit/>
            </a:bodyPr>
            <a:lstStyle/>
            <a:p>
              <a:pPr algn="ctr"/>
              <a:endParaRPr lang="en-US" sz="3200" dirty="0">
                <a:solidFill>
                  <a:srgbClr val="03A1A4"/>
                </a:solidFill>
                <a:latin typeface="Tw Cen MT" panose="020B0602020104020603" pitchFamily="34" charset="0"/>
              </a:endParaRPr>
            </a:p>
          </p:txBody>
        </p:sp>
        <p:sp>
          <p:nvSpPr>
            <p:cNvPr id="84" name="TextBox 83">
              <a:extLst>
                <a:ext uri="{FF2B5EF4-FFF2-40B4-BE49-F238E27FC236}">
                  <a16:creationId xmlns:a16="http://schemas.microsoft.com/office/drawing/2014/main" id="{7DC9F996-36A0-4A1D-8C4B-F6DAF0FDA7C8}"/>
                </a:ext>
              </a:extLst>
            </p:cNvPr>
            <p:cNvSpPr txBox="1"/>
            <p:nvPr/>
          </p:nvSpPr>
          <p:spPr>
            <a:xfrm>
              <a:off x="4868805" y="4379315"/>
              <a:ext cx="2644771" cy="461665"/>
            </a:xfrm>
            <a:prstGeom prst="rect">
              <a:avLst/>
            </a:prstGeom>
            <a:noFill/>
          </p:spPr>
          <p:txBody>
            <a:bodyPr wrap="square" rtlCol="0">
              <a:spAutoFit/>
            </a:bodyPr>
            <a:lstStyle/>
            <a:p>
              <a:pPr algn="ctr"/>
              <a:endParaRPr lang="en-US" sz="2400" dirty="0">
                <a:solidFill>
                  <a:schemeClr val="bg1">
                    <a:lumMod val="65000"/>
                  </a:schemeClr>
                </a:solidFill>
                <a:latin typeface="Tw Cen MT" panose="020B0602020104020603" pitchFamily="34" charset="0"/>
              </a:endParaRPr>
            </a:p>
          </p:txBody>
        </p:sp>
        <p:sp>
          <p:nvSpPr>
            <p:cNvPr id="85" name="TextBox 84">
              <a:extLst>
                <a:ext uri="{FF2B5EF4-FFF2-40B4-BE49-F238E27FC236}">
                  <a16:creationId xmlns:a16="http://schemas.microsoft.com/office/drawing/2014/main" id="{9EDE56FF-3E69-4484-9673-AC7FA14D3D89}"/>
                </a:ext>
              </a:extLst>
            </p:cNvPr>
            <p:cNvSpPr txBox="1"/>
            <p:nvPr/>
          </p:nvSpPr>
          <p:spPr>
            <a:xfrm>
              <a:off x="4868805" y="4816926"/>
              <a:ext cx="2644771" cy="369332"/>
            </a:xfrm>
            <a:prstGeom prst="rect">
              <a:avLst/>
            </a:prstGeom>
            <a:noFill/>
          </p:spPr>
          <p:txBody>
            <a:bodyPr wrap="square" rtlCol="0">
              <a:spAutoFit/>
            </a:bodyPr>
            <a:lstStyle/>
            <a:p>
              <a:pPr algn="ctr"/>
              <a:endParaRPr lang="en-US" dirty="0">
                <a:solidFill>
                  <a:schemeClr val="bg1">
                    <a:lumMod val="65000"/>
                  </a:schemeClr>
                </a:solidFill>
                <a:latin typeface="Tw Cen MT" panose="020B0602020104020603" pitchFamily="34" charset="0"/>
              </a:endParaRPr>
            </a:p>
          </p:txBody>
        </p:sp>
        <p:sp>
          <p:nvSpPr>
            <p:cNvPr id="86" name="TextBox 85">
              <a:extLst>
                <a:ext uri="{FF2B5EF4-FFF2-40B4-BE49-F238E27FC236}">
                  <a16:creationId xmlns:a16="http://schemas.microsoft.com/office/drawing/2014/main" id="{944799B2-E7B9-4C01-A37D-BB60C6C75D12}"/>
                </a:ext>
              </a:extLst>
            </p:cNvPr>
            <p:cNvSpPr txBox="1"/>
            <p:nvPr/>
          </p:nvSpPr>
          <p:spPr>
            <a:xfrm>
              <a:off x="2950140" y="4184244"/>
              <a:ext cx="6791601" cy="5584606"/>
            </a:xfrm>
            <a:prstGeom prst="rect">
              <a:avLst/>
            </a:prstGeom>
            <a:noFill/>
          </p:spPr>
          <p:txBody>
            <a:bodyPr wrap="square" rtlCol="0">
              <a:spAutoFit/>
            </a:bodyPr>
            <a:lstStyle/>
            <a:p>
              <a:pPr marL="444500" lvl="0" indent="-342900" algn="l" rtl="0">
                <a:lnSpc>
                  <a:spcPct val="150000"/>
                </a:lnSpc>
                <a:spcBef>
                  <a:spcPts val="0"/>
                </a:spcBef>
                <a:spcAft>
                  <a:spcPts val="0"/>
                </a:spcAft>
                <a:buClr>
                  <a:srgbClr val="333333"/>
                </a:buClr>
                <a:buSzPts val="2000"/>
                <a:buFont typeface="Wingdings" pitchFamily="2" charset="2"/>
                <a:buChar char="ü"/>
              </a:pPr>
              <a:r>
                <a:rPr lang="en-US" sz="2000" dirty="0">
                  <a:solidFill>
                    <a:srgbClr val="333333"/>
                  </a:solidFill>
                  <a:cs typeface="Arial" panose="020B0604020202020204" pitchFamily="34" charset="0"/>
                </a:rPr>
                <a:t>Introduction</a:t>
              </a:r>
            </a:p>
            <a:p>
              <a:pPr marL="444500" lvl="0" indent="-342900" algn="l" rtl="0">
                <a:lnSpc>
                  <a:spcPct val="150000"/>
                </a:lnSpc>
                <a:spcBef>
                  <a:spcPts val="0"/>
                </a:spcBef>
                <a:spcAft>
                  <a:spcPts val="0"/>
                </a:spcAft>
                <a:buClr>
                  <a:srgbClr val="333333"/>
                </a:buClr>
                <a:buSzPts val="2000"/>
                <a:buFont typeface="Wingdings" pitchFamily="2" charset="2"/>
                <a:buChar char="ü"/>
              </a:pPr>
              <a:r>
                <a:rPr lang="en-US" sz="2000" dirty="0">
                  <a:solidFill>
                    <a:srgbClr val="333333"/>
                  </a:solidFill>
                  <a:cs typeface="Arial" panose="020B0604020202020204" pitchFamily="34" charset="0"/>
                </a:rPr>
                <a:t>Project Strategy</a:t>
              </a:r>
            </a:p>
            <a:p>
              <a:pPr marL="444500" lvl="0" indent="-342900" algn="l" rtl="0">
                <a:lnSpc>
                  <a:spcPct val="150000"/>
                </a:lnSpc>
                <a:spcBef>
                  <a:spcPts val="0"/>
                </a:spcBef>
                <a:spcAft>
                  <a:spcPts val="0"/>
                </a:spcAft>
                <a:buClr>
                  <a:srgbClr val="333333"/>
                </a:buClr>
                <a:buSzPts val="2000"/>
                <a:buFont typeface="Wingdings" pitchFamily="2" charset="2"/>
                <a:buChar char="ü"/>
              </a:pPr>
              <a:r>
                <a:rPr lang="en-US" sz="2000" dirty="0">
                  <a:solidFill>
                    <a:srgbClr val="333333"/>
                  </a:solidFill>
                  <a:cs typeface="Arial" panose="020B0604020202020204" pitchFamily="34" charset="0"/>
                </a:rPr>
                <a:t>Summary of the datasets</a:t>
              </a:r>
            </a:p>
            <a:p>
              <a:pPr marL="444500" lvl="0" indent="-342900" algn="l" rtl="0">
                <a:lnSpc>
                  <a:spcPct val="150000"/>
                </a:lnSpc>
                <a:spcBef>
                  <a:spcPts val="0"/>
                </a:spcBef>
                <a:spcAft>
                  <a:spcPts val="0"/>
                </a:spcAft>
                <a:buClr>
                  <a:srgbClr val="333333"/>
                </a:buClr>
                <a:buSzPts val="2000"/>
                <a:buFont typeface="Wingdings" pitchFamily="2" charset="2"/>
                <a:buChar char="ü"/>
              </a:pPr>
              <a:r>
                <a:rPr lang="en-US" sz="2000" dirty="0">
                  <a:solidFill>
                    <a:srgbClr val="333333"/>
                  </a:solidFill>
                  <a:cs typeface="Arial" panose="020B0604020202020204" pitchFamily="34" charset="0"/>
                </a:rPr>
                <a:t>Architecture diagram</a:t>
              </a:r>
            </a:p>
            <a:p>
              <a:pPr marL="444500" lvl="0" indent="-342900" algn="l" rtl="0">
                <a:lnSpc>
                  <a:spcPct val="150000"/>
                </a:lnSpc>
                <a:spcBef>
                  <a:spcPts val="0"/>
                </a:spcBef>
                <a:spcAft>
                  <a:spcPts val="0"/>
                </a:spcAft>
                <a:buClr>
                  <a:srgbClr val="333333"/>
                </a:buClr>
                <a:buSzPts val="2000"/>
                <a:buFont typeface="Wingdings" pitchFamily="2" charset="2"/>
                <a:buChar char="ü"/>
              </a:pPr>
              <a:r>
                <a:rPr lang="en-US" sz="2000" dirty="0">
                  <a:solidFill>
                    <a:srgbClr val="333333"/>
                  </a:solidFill>
                  <a:cs typeface="Arial" panose="020B0604020202020204" pitchFamily="34" charset="0"/>
                </a:rPr>
                <a:t>AWS Services and OLTP</a:t>
              </a:r>
            </a:p>
            <a:p>
              <a:pPr marL="444500" lvl="0" indent="-342900" algn="l" rtl="0">
                <a:lnSpc>
                  <a:spcPct val="150000"/>
                </a:lnSpc>
                <a:spcBef>
                  <a:spcPts val="0"/>
                </a:spcBef>
                <a:spcAft>
                  <a:spcPts val="0"/>
                </a:spcAft>
                <a:buClr>
                  <a:srgbClr val="333333"/>
                </a:buClr>
                <a:buSzPts val="2000"/>
                <a:buFont typeface="Wingdings" pitchFamily="2" charset="2"/>
                <a:buChar char="ü"/>
              </a:pPr>
              <a:r>
                <a:rPr lang="en-US" sz="2000" dirty="0">
                  <a:solidFill>
                    <a:srgbClr val="333333"/>
                  </a:solidFill>
                  <a:cs typeface="Arial" panose="020B0604020202020204" pitchFamily="34" charset="0"/>
                </a:rPr>
                <a:t>OLTP ERD</a:t>
              </a:r>
            </a:p>
            <a:p>
              <a:pPr marL="444500" lvl="0" indent="-342900" algn="l" rtl="0">
                <a:lnSpc>
                  <a:spcPct val="150000"/>
                </a:lnSpc>
                <a:spcBef>
                  <a:spcPts val="0"/>
                </a:spcBef>
                <a:spcAft>
                  <a:spcPts val="0"/>
                </a:spcAft>
                <a:buClr>
                  <a:srgbClr val="333333"/>
                </a:buClr>
                <a:buSzPts val="2000"/>
                <a:buFont typeface="Wingdings" pitchFamily="2" charset="2"/>
                <a:buChar char="ü"/>
              </a:pPr>
              <a:r>
                <a:rPr lang="en-US" sz="2000" dirty="0">
                  <a:solidFill>
                    <a:srgbClr val="333333"/>
                  </a:solidFill>
                  <a:cs typeface="Arial" panose="020B0604020202020204" pitchFamily="34" charset="0"/>
                </a:rPr>
                <a:t>Problems to be solved</a:t>
              </a:r>
            </a:p>
            <a:p>
              <a:pPr marL="444500" lvl="0" indent="-342900" algn="l" rtl="0">
                <a:lnSpc>
                  <a:spcPct val="150000"/>
                </a:lnSpc>
                <a:spcBef>
                  <a:spcPts val="0"/>
                </a:spcBef>
                <a:spcAft>
                  <a:spcPts val="0"/>
                </a:spcAft>
                <a:buClr>
                  <a:srgbClr val="333333"/>
                </a:buClr>
                <a:buSzPts val="2000"/>
                <a:buFont typeface="Wingdings" pitchFamily="2" charset="2"/>
                <a:buChar char="ü"/>
              </a:pPr>
              <a:r>
                <a:rPr lang="en-US" sz="2000" dirty="0">
                  <a:solidFill>
                    <a:srgbClr val="333333"/>
                  </a:solidFill>
                  <a:cs typeface="Arial" panose="020B0604020202020204" pitchFamily="34" charset="0"/>
                </a:rPr>
                <a:t>OLAP ERD</a:t>
              </a:r>
            </a:p>
            <a:p>
              <a:pPr marL="444500" lvl="0" indent="-342900" algn="l" rtl="0">
                <a:lnSpc>
                  <a:spcPct val="150000"/>
                </a:lnSpc>
                <a:spcBef>
                  <a:spcPts val="0"/>
                </a:spcBef>
                <a:spcAft>
                  <a:spcPts val="0"/>
                </a:spcAft>
                <a:buClr>
                  <a:srgbClr val="333333"/>
                </a:buClr>
                <a:buSzPts val="2000"/>
                <a:buFont typeface="Wingdings" pitchFamily="2" charset="2"/>
                <a:buChar char="ü"/>
              </a:pPr>
              <a:r>
                <a:rPr lang="en-US" sz="2000" dirty="0">
                  <a:solidFill>
                    <a:srgbClr val="333333"/>
                  </a:solidFill>
                  <a:cs typeface="Arial" panose="020B0604020202020204" pitchFamily="34" charset="0"/>
                </a:rPr>
                <a:t>Tableau Dashboards</a:t>
              </a:r>
            </a:p>
            <a:p>
              <a:pPr marL="444500" lvl="0" indent="-342900" algn="l" rtl="0">
                <a:lnSpc>
                  <a:spcPct val="150000"/>
                </a:lnSpc>
                <a:spcBef>
                  <a:spcPts val="0"/>
                </a:spcBef>
                <a:spcAft>
                  <a:spcPts val="0"/>
                </a:spcAft>
                <a:buClr>
                  <a:srgbClr val="333333"/>
                </a:buClr>
                <a:buSzPts val="2000"/>
                <a:buFont typeface="Wingdings" pitchFamily="2" charset="2"/>
                <a:buChar char="ü"/>
              </a:pPr>
              <a:r>
                <a:rPr lang="en-US" sz="2000" dirty="0">
                  <a:solidFill>
                    <a:srgbClr val="333333"/>
                  </a:solidFill>
                  <a:cs typeface="Arial" panose="020B0604020202020204" pitchFamily="34" charset="0"/>
                </a:rPr>
                <a:t>Challenges Faced?</a:t>
              </a:r>
            </a:p>
            <a:p>
              <a:pPr marL="444500" lvl="0" indent="-342900" algn="l" rtl="0">
                <a:lnSpc>
                  <a:spcPct val="150000"/>
                </a:lnSpc>
                <a:spcBef>
                  <a:spcPts val="0"/>
                </a:spcBef>
                <a:spcAft>
                  <a:spcPts val="0"/>
                </a:spcAft>
                <a:buClr>
                  <a:srgbClr val="333333"/>
                </a:buClr>
                <a:buSzPts val="2000"/>
                <a:buFont typeface="Wingdings" pitchFamily="2" charset="2"/>
                <a:buChar char="ü"/>
              </a:pPr>
              <a:r>
                <a:rPr lang="en-US" sz="2000" dirty="0">
                  <a:solidFill>
                    <a:srgbClr val="333333"/>
                  </a:solidFill>
                  <a:cs typeface="Arial" panose="020B0604020202020204" pitchFamily="34" charset="0"/>
                </a:rPr>
                <a:t>Potential Use Cases</a:t>
              </a:r>
            </a:p>
            <a:p>
              <a:pPr marL="444500" lvl="0" indent="-342900" algn="l" rtl="0">
                <a:lnSpc>
                  <a:spcPct val="150000"/>
                </a:lnSpc>
                <a:spcBef>
                  <a:spcPts val="0"/>
                </a:spcBef>
                <a:spcAft>
                  <a:spcPts val="0"/>
                </a:spcAft>
                <a:buClr>
                  <a:srgbClr val="333333"/>
                </a:buClr>
                <a:buSzPts val="2000"/>
                <a:buFont typeface="Wingdings" pitchFamily="2" charset="2"/>
                <a:buChar char="ü"/>
              </a:pPr>
              <a:r>
                <a:rPr lang="en-US" sz="2000" dirty="0">
                  <a:solidFill>
                    <a:srgbClr val="333333"/>
                  </a:solidFill>
                  <a:cs typeface="Arial" panose="020B0604020202020204" pitchFamily="34" charset="0"/>
                </a:rPr>
                <a:t>Conclusion &amp; Reference</a:t>
              </a:r>
            </a:p>
          </p:txBody>
        </p:sp>
      </p:grpSp>
    </p:spTree>
    <p:extLst>
      <p:ext uri="{BB962C8B-B14F-4D97-AF65-F5344CB8AC3E}">
        <p14:creationId xmlns:p14="http://schemas.microsoft.com/office/powerpoint/2010/main" val="20017061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anim calcmode="lin" valueType="num">
                                      <p:cBhvr>
                                        <p:cTn id="8" dur="500" fill="hold"/>
                                        <p:tgtEl>
                                          <p:spTgt spid="82"/>
                                        </p:tgtEl>
                                        <p:attrNameLst>
                                          <p:attrName>ppt_x</p:attrName>
                                        </p:attrNameLst>
                                      </p:cBhvr>
                                      <p:tavLst>
                                        <p:tav tm="0">
                                          <p:val>
                                            <p:strVal val="#ppt_x"/>
                                          </p:val>
                                        </p:tav>
                                        <p:tav tm="100000">
                                          <p:val>
                                            <p:strVal val="#ppt_x"/>
                                          </p:val>
                                        </p:tav>
                                      </p:tavLst>
                                    </p:anim>
                                    <p:anim calcmode="lin" valueType="num">
                                      <p:cBhvr>
                                        <p:cTn id="9" dur="5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58" name="Rectangle 57">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58">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Rectangle 60">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traffic ticket dashboard&#10;&#10;Description automatically generated with medium confidence">
            <a:extLst>
              <a:ext uri="{FF2B5EF4-FFF2-40B4-BE49-F238E27FC236}">
                <a16:creationId xmlns:a16="http://schemas.microsoft.com/office/drawing/2014/main" id="{9A64280E-383A-DD29-2CDD-07F6DEE452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060" y="231914"/>
            <a:ext cx="11308197" cy="6292454"/>
          </a:xfrm>
          <a:prstGeom prst="rect">
            <a:avLst/>
          </a:prstGeom>
        </p:spPr>
      </p:pic>
    </p:spTree>
    <p:extLst>
      <p:ext uri="{BB962C8B-B14F-4D97-AF65-F5344CB8AC3E}">
        <p14:creationId xmlns:p14="http://schemas.microsoft.com/office/powerpoint/2010/main" val="51055360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8">
            <a:extLst>
              <a:ext uri="{FF2B5EF4-FFF2-40B4-BE49-F238E27FC236}">
                <a16:creationId xmlns:a16="http://schemas.microsoft.com/office/drawing/2014/main" id="{94BFCCA4-109C-4B21-816E-144FE75C3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0A14764-DF83-C448-3F8A-21E4F59543C6}"/>
              </a:ext>
            </a:extLst>
          </p:cNvPr>
          <p:cNvSpPr txBox="1"/>
          <p:nvPr/>
        </p:nvSpPr>
        <p:spPr>
          <a:xfrm>
            <a:off x="511726" y="1182982"/>
            <a:ext cx="4494477" cy="103954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400" b="1" dirty="0">
                <a:ea typeface="+mj-ea"/>
                <a:cs typeface="+mj-cs"/>
              </a:rPr>
              <a:t>Potential Use Cases/User Profiles</a:t>
            </a:r>
          </a:p>
        </p:txBody>
      </p:sp>
      <p:sp>
        <p:nvSpPr>
          <p:cNvPr id="71" name="sketch line">
            <a:extLst>
              <a:ext uri="{FF2B5EF4-FFF2-40B4-BE49-F238E27FC236}">
                <a16:creationId xmlns:a16="http://schemas.microsoft.com/office/drawing/2014/main" id="{0059B5C0-FEC8-4370-AF45-02E3AEF6FA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659144"/>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1BA4BF9-253F-530E-3F87-A02B47AACC86}"/>
              </a:ext>
            </a:extLst>
          </p:cNvPr>
          <p:cNvSpPr txBox="1"/>
          <p:nvPr/>
        </p:nvSpPr>
        <p:spPr>
          <a:xfrm>
            <a:off x="630936" y="2807167"/>
            <a:ext cx="3895522" cy="3386399"/>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altLang="zh-CN" sz="2200" b="1" dirty="0"/>
              <a:t>Government Safety Officials</a:t>
            </a:r>
          </a:p>
          <a:p>
            <a:pPr marL="285750" indent="-228600">
              <a:lnSpc>
                <a:spcPct val="90000"/>
              </a:lnSpc>
              <a:spcAft>
                <a:spcPts val="600"/>
              </a:spcAft>
              <a:buFont typeface="Arial" panose="020B0604020202020204" pitchFamily="34" charset="0"/>
              <a:buChar char="•"/>
            </a:pPr>
            <a:endParaRPr lang="en-US" altLang="zh-CN" sz="2200" b="1" dirty="0"/>
          </a:p>
          <a:p>
            <a:pPr marL="285750" indent="-228600">
              <a:lnSpc>
                <a:spcPct val="90000"/>
              </a:lnSpc>
              <a:spcAft>
                <a:spcPts val="600"/>
              </a:spcAft>
              <a:buFont typeface="Arial" panose="020B0604020202020204" pitchFamily="34" charset="0"/>
              <a:buChar char="•"/>
            </a:pPr>
            <a:r>
              <a:rPr lang="en-US" altLang="zh-CN" sz="2200" b="1" dirty="0"/>
              <a:t>Automobile Manufacturers</a:t>
            </a:r>
          </a:p>
          <a:p>
            <a:pPr marL="285750" indent="-228600">
              <a:lnSpc>
                <a:spcPct val="90000"/>
              </a:lnSpc>
              <a:spcAft>
                <a:spcPts val="600"/>
              </a:spcAft>
              <a:buFont typeface="Arial" panose="020B0604020202020204" pitchFamily="34" charset="0"/>
              <a:buChar char="•"/>
            </a:pPr>
            <a:endParaRPr lang="en-US" altLang="zh-CN" sz="2200" b="1" dirty="0"/>
          </a:p>
          <a:p>
            <a:pPr marL="285750" indent="-228600">
              <a:lnSpc>
                <a:spcPct val="90000"/>
              </a:lnSpc>
              <a:spcAft>
                <a:spcPts val="600"/>
              </a:spcAft>
              <a:buFont typeface="Arial" panose="020B0604020202020204" pitchFamily="34" charset="0"/>
              <a:buChar char="•"/>
            </a:pPr>
            <a:r>
              <a:rPr lang="en-US" altLang="zh-CN" sz="2200" b="1" dirty="0"/>
              <a:t>Automobile Insurance Companies</a:t>
            </a:r>
          </a:p>
          <a:p>
            <a:pPr marL="285750" indent="-228600">
              <a:lnSpc>
                <a:spcPct val="90000"/>
              </a:lnSpc>
              <a:spcAft>
                <a:spcPts val="600"/>
              </a:spcAft>
              <a:buFont typeface="Arial" panose="020B0604020202020204" pitchFamily="34" charset="0"/>
              <a:buChar char="•"/>
            </a:pPr>
            <a:endParaRPr lang="en-US" altLang="zh-CN" sz="2200" b="1" dirty="0"/>
          </a:p>
          <a:p>
            <a:pPr marL="285750" indent="-228600">
              <a:lnSpc>
                <a:spcPct val="90000"/>
              </a:lnSpc>
              <a:spcAft>
                <a:spcPts val="600"/>
              </a:spcAft>
              <a:buFont typeface="Arial" panose="020B0604020202020204" pitchFamily="34" charset="0"/>
              <a:buChar char="•"/>
            </a:pPr>
            <a:r>
              <a:rPr lang="en-US" altLang="zh-CN" sz="2200" b="1" dirty="0"/>
              <a:t>Police Officials</a:t>
            </a:r>
          </a:p>
        </p:txBody>
      </p:sp>
      <p:pic>
        <p:nvPicPr>
          <p:cNvPr id="7" name="Picture 6" descr="A picture containing emblem, crest, symbol, badge&#10;&#10;Description automatically generated">
            <a:extLst>
              <a:ext uri="{FF2B5EF4-FFF2-40B4-BE49-F238E27FC236}">
                <a16:creationId xmlns:a16="http://schemas.microsoft.com/office/drawing/2014/main" id="{079CBDD2-8192-596B-3107-4F099CF49D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7611" y="740465"/>
            <a:ext cx="2362058" cy="2324012"/>
          </a:xfrm>
          <a:prstGeom prst="rect">
            <a:avLst/>
          </a:prstGeom>
        </p:spPr>
      </p:pic>
      <p:pic>
        <p:nvPicPr>
          <p:cNvPr id="8" name="Picture 7">
            <a:extLst>
              <a:ext uri="{FF2B5EF4-FFF2-40B4-BE49-F238E27FC236}">
                <a16:creationId xmlns:a16="http://schemas.microsoft.com/office/drawing/2014/main" id="{F552A28B-57B1-B0E1-3F79-4AD54B15E8CE}"/>
              </a:ext>
            </a:extLst>
          </p:cNvPr>
          <p:cNvPicPr>
            <a:picLocks noChangeAspect="1"/>
          </p:cNvPicPr>
          <p:nvPr/>
        </p:nvPicPr>
        <p:blipFill>
          <a:blip r:embed="rId3"/>
          <a:stretch>
            <a:fillRect/>
          </a:stretch>
        </p:blipFill>
        <p:spPr>
          <a:xfrm>
            <a:off x="9142485" y="945343"/>
            <a:ext cx="2682463" cy="1713801"/>
          </a:xfrm>
          <a:prstGeom prst="rect">
            <a:avLst/>
          </a:prstGeom>
        </p:spPr>
      </p:pic>
      <p:pic>
        <p:nvPicPr>
          <p:cNvPr id="10" name="Picture 9">
            <a:extLst>
              <a:ext uri="{FF2B5EF4-FFF2-40B4-BE49-F238E27FC236}">
                <a16:creationId xmlns:a16="http://schemas.microsoft.com/office/drawing/2014/main" id="{484BD6AA-0809-E917-052D-038E574A49CC}"/>
              </a:ext>
            </a:extLst>
          </p:cNvPr>
          <p:cNvPicPr>
            <a:picLocks noChangeAspect="1"/>
          </p:cNvPicPr>
          <p:nvPr/>
        </p:nvPicPr>
        <p:blipFill>
          <a:blip r:embed="rId4"/>
          <a:stretch>
            <a:fillRect/>
          </a:stretch>
        </p:blipFill>
        <p:spPr>
          <a:xfrm>
            <a:off x="5295117" y="3903178"/>
            <a:ext cx="2967046" cy="1698633"/>
          </a:xfrm>
          <a:prstGeom prst="rect">
            <a:avLst/>
          </a:prstGeom>
        </p:spPr>
      </p:pic>
      <p:pic>
        <p:nvPicPr>
          <p:cNvPr id="11" name="Picture 10">
            <a:extLst>
              <a:ext uri="{FF2B5EF4-FFF2-40B4-BE49-F238E27FC236}">
                <a16:creationId xmlns:a16="http://schemas.microsoft.com/office/drawing/2014/main" id="{DE0B0333-A4BE-F6CF-0F8C-0A0CB4410560}"/>
              </a:ext>
            </a:extLst>
          </p:cNvPr>
          <p:cNvPicPr>
            <a:picLocks noChangeAspect="1"/>
          </p:cNvPicPr>
          <p:nvPr/>
        </p:nvPicPr>
        <p:blipFill>
          <a:blip r:embed="rId5"/>
          <a:stretch>
            <a:fillRect/>
          </a:stretch>
        </p:blipFill>
        <p:spPr>
          <a:xfrm>
            <a:off x="9181068" y="3722122"/>
            <a:ext cx="2605299" cy="1791142"/>
          </a:xfrm>
          <a:prstGeom prst="rect">
            <a:avLst/>
          </a:prstGeom>
        </p:spPr>
      </p:pic>
    </p:spTree>
    <p:extLst>
      <p:ext uri="{BB962C8B-B14F-4D97-AF65-F5344CB8AC3E}">
        <p14:creationId xmlns:p14="http://schemas.microsoft.com/office/powerpoint/2010/main" val="2315987042"/>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2DFE36D-A35C-CD7E-1826-0D6DC8EC702E}"/>
              </a:ext>
            </a:extLst>
          </p:cNvPr>
          <p:cNvSpPr txBox="1"/>
          <p:nvPr/>
        </p:nvSpPr>
        <p:spPr>
          <a:xfrm>
            <a:off x="5297762" y="329184"/>
            <a:ext cx="6251110" cy="178308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b="1">
                <a:latin typeface="+mj-lt"/>
                <a:ea typeface="+mj-ea"/>
                <a:cs typeface="+mj-cs"/>
              </a:rPr>
              <a:t>Problems Faced:</a:t>
            </a:r>
            <a:endParaRPr lang="en-US" sz="5400">
              <a:latin typeface="+mj-lt"/>
              <a:ea typeface="+mj-ea"/>
              <a:cs typeface="+mj-cs"/>
            </a:endParaRPr>
          </a:p>
        </p:txBody>
      </p:sp>
      <p:pic>
        <p:nvPicPr>
          <p:cNvPr id="7" name="Picture 6" descr="Exclamation mark on a yellow background">
            <a:extLst>
              <a:ext uri="{FF2B5EF4-FFF2-40B4-BE49-F238E27FC236}">
                <a16:creationId xmlns:a16="http://schemas.microsoft.com/office/drawing/2014/main" id="{EC52CEEB-D9DB-B003-A317-A2A414DB4BBB}"/>
              </a:ext>
            </a:extLst>
          </p:cNvPr>
          <p:cNvPicPr>
            <a:picLocks noChangeAspect="1"/>
          </p:cNvPicPr>
          <p:nvPr/>
        </p:nvPicPr>
        <p:blipFill rotWithShape="1">
          <a:blip r:embed="rId2"/>
          <a:srcRect l="30992" r="18075"/>
          <a:stretch/>
        </p:blipFill>
        <p:spPr>
          <a:xfrm>
            <a:off x="1" y="10"/>
            <a:ext cx="3422821"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74C89B4-6403-075F-1128-0397B538344C}"/>
              </a:ext>
            </a:extLst>
          </p:cNvPr>
          <p:cNvSpPr txBox="1"/>
          <p:nvPr/>
        </p:nvSpPr>
        <p:spPr>
          <a:xfrm>
            <a:off x="4349578" y="2706624"/>
            <a:ext cx="7199294" cy="3483864"/>
          </a:xfrm>
          <a:prstGeom prst="rect">
            <a:avLst/>
          </a:prstGeom>
        </p:spPr>
        <p:txBody>
          <a:bodyPr vert="horz" lIns="91440" tIns="45720" rIns="91440" bIns="45720" rtlCol="0">
            <a:normAutofit fontScale="92500" lnSpcReduction="10000"/>
          </a:bodyPr>
          <a:lstStyle/>
          <a:p>
            <a:pPr>
              <a:lnSpc>
                <a:spcPct val="90000"/>
              </a:lnSpc>
              <a:spcAft>
                <a:spcPts val="600"/>
              </a:spcAft>
            </a:pPr>
            <a:r>
              <a:rPr lang="en-US" b="1" dirty="0">
                <a:effectLst/>
              </a:rPr>
              <a:t>Incomplete descriptors during ticket creation:</a:t>
            </a:r>
          </a:p>
          <a:p>
            <a:pPr marL="342900" indent="-228600">
              <a:lnSpc>
                <a:spcPct val="90000"/>
              </a:lnSpc>
              <a:spcAft>
                <a:spcPts val="600"/>
              </a:spcAft>
              <a:buFont typeface="Arial" panose="020B0604020202020204" pitchFamily="34" charset="0"/>
              <a:buChar char="•"/>
            </a:pPr>
            <a:r>
              <a:rPr lang="en-US" b="0" i="0" u="none" strike="noStrike" dirty="0">
                <a:effectLst/>
              </a:rPr>
              <a:t>During the ticket creation process, many descriptors are not entered </a:t>
            </a:r>
          </a:p>
          <a:p>
            <a:pPr marL="342900" indent="-228600">
              <a:lnSpc>
                <a:spcPct val="90000"/>
              </a:lnSpc>
              <a:spcAft>
                <a:spcPts val="600"/>
              </a:spcAft>
              <a:buFont typeface="Arial" panose="020B0604020202020204" pitchFamily="34" charset="0"/>
              <a:buChar char="•"/>
            </a:pPr>
            <a:r>
              <a:rPr lang="en-US" dirty="0"/>
              <a:t>A</a:t>
            </a:r>
            <a:r>
              <a:rPr lang="en-US" b="0" i="0" u="none" strike="noStrike" dirty="0">
                <a:effectLst/>
              </a:rPr>
              <a:t>ffects the quality of data analysis. The inclusion of these descriptors would be beneficial for better data insights.</a:t>
            </a:r>
          </a:p>
          <a:p>
            <a:pPr marL="114300">
              <a:lnSpc>
                <a:spcPct val="90000"/>
              </a:lnSpc>
              <a:spcAft>
                <a:spcPts val="600"/>
              </a:spcAft>
            </a:pPr>
            <a:endParaRPr lang="en-US" dirty="0">
              <a:effectLst/>
            </a:endParaRPr>
          </a:p>
          <a:p>
            <a:pPr>
              <a:lnSpc>
                <a:spcPct val="90000"/>
              </a:lnSpc>
              <a:spcAft>
                <a:spcPts val="600"/>
              </a:spcAft>
            </a:pPr>
            <a:r>
              <a:rPr lang="en-US" b="1" dirty="0">
                <a:effectLst/>
              </a:rPr>
              <a:t>Took a long time to successfully data loading in OLTP:</a:t>
            </a:r>
          </a:p>
          <a:p>
            <a:pPr marL="342900" indent="-228600">
              <a:lnSpc>
                <a:spcPct val="90000"/>
              </a:lnSpc>
              <a:spcAft>
                <a:spcPts val="600"/>
              </a:spcAft>
              <a:buFont typeface="Arial" panose="020B0604020202020204" pitchFamily="34" charset="0"/>
              <a:buChar char="•"/>
            </a:pPr>
            <a:r>
              <a:rPr lang="en-US" dirty="0">
                <a:effectLst/>
              </a:rPr>
              <a:t>The large size of data creates challenges for data loading</a:t>
            </a:r>
          </a:p>
          <a:p>
            <a:pPr marL="342900" indent="-228600">
              <a:lnSpc>
                <a:spcPct val="90000"/>
              </a:lnSpc>
              <a:spcAft>
                <a:spcPts val="600"/>
              </a:spcAft>
              <a:buFont typeface="Arial" panose="020B0604020202020204" pitchFamily="34" charset="0"/>
              <a:buChar char="•"/>
            </a:pPr>
            <a:r>
              <a:rPr lang="en-US" dirty="0"/>
              <a:t>Used Python Boto to load the data in MySQL</a:t>
            </a:r>
            <a:endParaRPr lang="en-US" dirty="0">
              <a:effectLst/>
            </a:endParaRPr>
          </a:p>
          <a:p>
            <a:pPr marL="114300">
              <a:lnSpc>
                <a:spcPct val="90000"/>
              </a:lnSpc>
              <a:spcAft>
                <a:spcPts val="600"/>
              </a:spcAft>
            </a:pPr>
            <a:endParaRPr lang="en-US" dirty="0">
              <a:effectLst/>
            </a:endParaRPr>
          </a:p>
          <a:p>
            <a:pPr marL="114300">
              <a:lnSpc>
                <a:spcPct val="90000"/>
              </a:lnSpc>
              <a:spcAft>
                <a:spcPts val="600"/>
              </a:spcAft>
            </a:pPr>
            <a:r>
              <a:rPr lang="en-US" b="1" dirty="0">
                <a:effectLst/>
              </a:rPr>
              <a:t>ETL delay issues in the data warehouse</a:t>
            </a:r>
          </a:p>
          <a:p>
            <a:pPr marL="400050" indent="-285750">
              <a:lnSpc>
                <a:spcPct val="90000"/>
              </a:lnSpc>
              <a:spcAft>
                <a:spcPts val="600"/>
              </a:spcAft>
              <a:buFont typeface="Arial" panose="020B0604020202020204" pitchFamily="34" charset="0"/>
              <a:buChar char="•"/>
            </a:pPr>
            <a:r>
              <a:rPr lang="en-US" dirty="0"/>
              <a:t>W</a:t>
            </a:r>
            <a:r>
              <a:rPr lang="en-US" dirty="0">
                <a:effectLst/>
              </a:rPr>
              <a:t>e have processed data with around 10 million records with boto4 as we encountered challenges with the lambda function to load data from redshift to rds.</a:t>
            </a:r>
          </a:p>
        </p:txBody>
      </p:sp>
    </p:spTree>
    <p:extLst>
      <p:ext uri="{BB962C8B-B14F-4D97-AF65-F5344CB8AC3E}">
        <p14:creationId xmlns:p14="http://schemas.microsoft.com/office/powerpoint/2010/main" val="1933521075"/>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Blank road sign">
            <a:extLst>
              <a:ext uri="{FF2B5EF4-FFF2-40B4-BE49-F238E27FC236}">
                <a16:creationId xmlns:a16="http://schemas.microsoft.com/office/drawing/2014/main" id="{4661ACFF-E25F-60EB-A3F8-76A7B398DCC0}"/>
              </a:ext>
            </a:extLst>
          </p:cNvPr>
          <p:cNvPicPr>
            <a:picLocks noChangeAspect="1"/>
          </p:cNvPicPr>
          <p:nvPr/>
        </p:nvPicPr>
        <p:blipFill rotWithShape="1">
          <a:blip r:embed="rId2"/>
          <a:srcRect l="49132" r="10528" b="-2"/>
          <a:stretch/>
        </p:blipFill>
        <p:spPr>
          <a:xfrm>
            <a:off x="20" y="0"/>
            <a:ext cx="3662891" cy="6858000"/>
          </a:xfrm>
          <a:custGeom>
            <a:avLst/>
            <a:gdLst/>
            <a:ahLst/>
            <a:cxnLst/>
            <a:rect l="l" t="t" r="r" b="b"/>
            <a:pathLst>
              <a:path w="4143564" h="6856413">
                <a:moveTo>
                  <a:pt x="0" y="0"/>
                </a:moveTo>
                <a:lnTo>
                  <a:pt x="4141667" y="0"/>
                </a:lnTo>
                <a:lnTo>
                  <a:pt x="4141086" y="145208"/>
                </a:lnTo>
                <a:cubicBezTo>
                  <a:pt x="4109790" y="1611281"/>
                  <a:pt x="3796834" y="3077353"/>
                  <a:pt x="4047199" y="4543426"/>
                </a:cubicBezTo>
                <a:cubicBezTo>
                  <a:pt x="4172382" y="5276463"/>
                  <a:pt x="4156734" y="6009499"/>
                  <a:pt x="4105878" y="6742536"/>
                </a:cubicBezTo>
                <a:lnTo>
                  <a:pt x="4096763" y="6856413"/>
                </a:lnTo>
                <a:lnTo>
                  <a:pt x="0" y="6856413"/>
                </a:lnTo>
                <a:close/>
              </a:path>
            </a:pathLst>
          </a:custGeom>
        </p:spPr>
      </p:pic>
      <p:sp>
        <p:nvSpPr>
          <p:cNvPr id="3" name="TextBox 2">
            <a:extLst>
              <a:ext uri="{FF2B5EF4-FFF2-40B4-BE49-F238E27FC236}">
                <a16:creationId xmlns:a16="http://schemas.microsoft.com/office/drawing/2014/main" id="{D4D70601-5219-866B-9037-EC7442997AF7}"/>
              </a:ext>
            </a:extLst>
          </p:cNvPr>
          <p:cNvSpPr txBox="1"/>
          <p:nvPr/>
        </p:nvSpPr>
        <p:spPr>
          <a:xfrm>
            <a:off x="4436055" y="778476"/>
            <a:ext cx="7273346" cy="5427062"/>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altLang="zh-CN" sz="1600">
                <a:ea typeface="等线"/>
              </a:rPr>
              <a:t>People are more likely to get tickets Monday through Friday, and fewer Saturdays and Sundays.</a:t>
            </a:r>
          </a:p>
          <a:p>
            <a:pPr marL="285750" indent="-228600">
              <a:lnSpc>
                <a:spcPct val="90000"/>
              </a:lnSpc>
              <a:spcAft>
                <a:spcPts val="600"/>
              </a:spcAft>
              <a:buFont typeface="Arial" panose="020B0604020202020204" pitchFamily="34" charset="0"/>
              <a:buChar char="•"/>
            </a:pPr>
            <a:endParaRPr lang="en-US" altLang="zh-CN" sz="1600" dirty="0"/>
          </a:p>
          <a:p>
            <a:pPr marL="285750" indent="-228600">
              <a:lnSpc>
                <a:spcPct val="90000"/>
              </a:lnSpc>
              <a:spcAft>
                <a:spcPts val="600"/>
              </a:spcAft>
              <a:buFont typeface="Arial" panose="020B0604020202020204" pitchFamily="34" charset="0"/>
              <a:buChar char="•"/>
            </a:pPr>
            <a:r>
              <a:rPr lang="en-US" altLang="zh-CN" sz="1600">
                <a:ea typeface="等线"/>
              </a:rPr>
              <a:t>Common tickets include speeding, stop sign, violation of traffic signs, running red lights, and not wearing seat belts.</a:t>
            </a:r>
            <a:endParaRPr lang="en-US" altLang="zh-CN" sz="1600">
              <a:ea typeface="等线"/>
              <a:cs typeface="Calibri"/>
            </a:endParaRPr>
          </a:p>
          <a:p>
            <a:pPr marL="285750" indent="-228600">
              <a:lnSpc>
                <a:spcPct val="90000"/>
              </a:lnSpc>
              <a:spcAft>
                <a:spcPts val="600"/>
              </a:spcAft>
              <a:buFont typeface="Arial" panose="020B0604020202020204" pitchFamily="34" charset="0"/>
              <a:buChar char="•"/>
            </a:pPr>
            <a:endParaRPr lang="en-US" altLang="zh-CN" sz="1600" dirty="0"/>
          </a:p>
          <a:p>
            <a:pPr marL="285750" indent="-228600">
              <a:lnSpc>
                <a:spcPct val="90000"/>
              </a:lnSpc>
              <a:spcAft>
                <a:spcPts val="600"/>
              </a:spcAft>
              <a:buFont typeface="Arial" panose="020B0604020202020204" pitchFamily="34" charset="0"/>
              <a:buChar char="•"/>
            </a:pPr>
            <a:r>
              <a:rPr lang="en-US" altLang="zh-CN" sz="1600">
                <a:ea typeface="等线"/>
              </a:rPr>
              <a:t>Drivers from the age of 20-30 are easy to get a ticket, and 50-60 years old are also easy to get a ticket. Other age groups get fewer fines.</a:t>
            </a:r>
            <a:endParaRPr lang="en-US" altLang="zh-CN" sz="1600">
              <a:ea typeface="等线"/>
              <a:cs typeface="Calibri"/>
            </a:endParaRPr>
          </a:p>
          <a:p>
            <a:pPr marL="285750" indent="-228600">
              <a:lnSpc>
                <a:spcPct val="90000"/>
              </a:lnSpc>
              <a:spcAft>
                <a:spcPts val="600"/>
              </a:spcAft>
              <a:buFont typeface="Arial" panose="020B0604020202020204" pitchFamily="34" charset="0"/>
              <a:buChar char="•"/>
            </a:pPr>
            <a:endParaRPr lang="en-US" altLang="zh-CN" sz="1600" dirty="0"/>
          </a:p>
          <a:p>
            <a:pPr marL="285750" indent="-228600">
              <a:lnSpc>
                <a:spcPct val="90000"/>
              </a:lnSpc>
              <a:spcAft>
                <a:spcPts val="600"/>
              </a:spcAft>
              <a:buFont typeface="Arial" panose="020B0604020202020204" pitchFamily="34" charset="0"/>
              <a:buChar char="•"/>
            </a:pPr>
            <a:r>
              <a:rPr lang="en-US" altLang="zh-CN" sz="1600">
                <a:ea typeface="等线"/>
              </a:rPr>
              <a:t>The main reason for motor vehicle crashes from our analysis is that animal action is the most, followed by a driver not being attentive and backing irresponsibly.</a:t>
            </a:r>
            <a:br>
              <a:rPr lang="en-US" altLang="zh-CN" sz="1600" dirty="0"/>
            </a:br>
            <a:endParaRPr lang="en-US" altLang="zh-CN" sz="1600" dirty="0"/>
          </a:p>
          <a:p>
            <a:pPr marL="285750" indent="-228600">
              <a:lnSpc>
                <a:spcPct val="90000"/>
              </a:lnSpc>
              <a:spcAft>
                <a:spcPts val="600"/>
              </a:spcAft>
              <a:buFont typeface="Arial" panose="020B0604020202020204" pitchFamily="34" charset="0"/>
              <a:buChar char="•"/>
            </a:pPr>
            <a:r>
              <a:rPr lang="en-US" altLang="zh-CN" sz="1600">
                <a:ea typeface="等线"/>
              </a:rPr>
              <a:t>There are fewer fines in December-February and more in other months</a:t>
            </a:r>
            <a:endParaRPr lang="en-US" altLang="zh-CN" sz="1600">
              <a:ea typeface="等线"/>
              <a:cs typeface="Calibri"/>
            </a:endParaRPr>
          </a:p>
          <a:p>
            <a:pPr marL="285750" indent="-228600">
              <a:lnSpc>
                <a:spcPct val="90000"/>
              </a:lnSpc>
              <a:spcAft>
                <a:spcPts val="600"/>
              </a:spcAft>
              <a:buFont typeface="Arial" panose="020B0604020202020204" pitchFamily="34" charset="0"/>
              <a:buChar char="•"/>
            </a:pPr>
            <a:endParaRPr lang="en-US" altLang="zh-CN" sz="1600" dirty="0"/>
          </a:p>
          <a:p>
            <a:pPr marL="285750" indent="-228600">
              <a:lnSpc>
                <a:spcPct val="90000"/>
              </a:lnSpc>
              <a:spcAft>
                <a:spcPts val="600"/>
              </a:spcAft>
              <a:buFont typeface="Arial" panose="020B0604020202020204" pitchFamily="34" charset="0"/>
              <a:buChar char="•"/>
            </a:pPr>
            <a:r>
              <a:rPr lang="en-US" altLang="zh-CN" sz="1600">
                <a:ea typeface="等线"/>
              </a:rPr>
              <a:t>The courts where the fines are mainly concentrated are: MANHATTAN SOUTH TVB, QUEENS NORTH TVB, BROOKLYN SOUTH TVB </a:t>
            </a:r>
            <a:endParaRPr lang="en-US" altLang="zh-CN" sz="1600">
              <a:ea typeface="等线"/>
              <a:cs typeface="Calibri"/>
            </a:endParaRPr>
          </a:p>
          <a:p>
            <a:pPr marL="285750" indent="-228600">
              <a:lnSpc>
                <a:spcPct val="90000"/>
              </a:lnSpc>
              <a:spcAft>
                <a:spcPts val="600"/>
              </a:spcAft>
              <a:buFont typeface="Arial" panose="020B0604020202020204" pitchFamily="34" charset="0"/>
              <a:buChar char="•"/>
            </a:pPr>
            <a:endParaRPr lang="en-US" altLang="zh-CN" sz="1600" dirty="0"/>
          </a:p>
          <a:p>
            <a:pPr marL="285750" indent="-228600">
              <a:lnSpc>
                <a:spcPct val="90000"/>
              </a:lnSpc>
              <a:spcAft>
                <a:spcPts val="600"/>
              </a:spcAft>
              <a:buFont typeface="Arial" panose="020B0604020202020204" pitchFamily="34" charset="0"/>
              <a:buChar char="•"/>
            </a:pPr>
            <a:r>
              <a:rPr lang="en-US" altLang="zh-CN" sz="1600">
                <a:ea typeface="等线"/>
              </a:rPr>
              <a:t>We also noticed that a lot of data goes missing in traffic tickets as well as motor vehicle crashes tickets, which gives the interpretation that better data quality checks and standardization should be there.</a:t>
            </a:r>
            <a:endParaRPr lang="en-US" altLang="zh-CN" sz="1600">
              <a:ea typeface="等线"/>
              <a:cs typeface="Calibri"/>
            </a:endParaRPr>
          </a:p>
        </p:txBody>
      </p:sp>
      <p:sp>
        <p:nvSpPr>
          <p:cNvPr id="7" name="TextBox 6">
            <a:extLst>
              <a:ext uri="{FF2B5EF4-FFF2-40B4-BE49-F238E27FC236}">
                <a16:creationId xmlns:a16="http://schemas.microsoft.com/office/drawing/2014/main" id="{9DC84170-C798-802E-2B44-A65C03B000C9}"/>
              </a:ext>
            </a:extLst>
          </p:cNvPr>
          <p:cNvSpPr txBox="1"/>
          <p:nvPr/>
        </p:nvSpPr>
        <p:spPr>
          <a:xfrm>
            <a:off x="889686" y="1203755"/>
            <a:ext cx="2656702" cy="27813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zh-CN" sz="4000" b="1" dirty="0">
                <a:ea typeface="+mj-ea"/>
                <a:cs typeface="+mj-cs"/>
                <a:sym typeface="+mn-ea"/>
              </a:rPr>
              <a:t>Conclusion</a:t>
            </a:r>
            <a:endParaRPr lang="en-US" sz="4000" b="1" dirty="0">
              <a:ea typeface="+mj-ea"/>
              <a:cs typeface="+mj-cs"/>
            </a:endParaRPr>
          </a:p>
        </p:txBody>
      </p:sp>
    </p:spTree>
    <p:extLst>
      <p:ext uri="{BB962C8B-B14F-4D97-AF65-F5344CB8AC3E}">
        <p14:creationId xmlns:p14="http://schemas.microsoft.com/office/powerpoint/2010/main" val="3899541593"/>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067A58F-4741-A73E-C708-CF98789336B2}"/>
              </a:ext>
            </a:extLst>
          </p:cNvPr>
          <p:cNvSpPr txBox="1"/>
          <p:nvPr/>
        </p:nvSpPr>
        <p:spPr>
          <a:xfrm>
            <a:off x="640080" y="325369"/>
            <a:ext cx="4368602"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4400" b="1" dirty="0">
                <a:ea typeface="+mj-ea"/>
                <a:cs typeface="+mj-cs"/>
                <a:sym typeface="+mn-ea"/>
              </a:rPr>
              <a:t>Reference</a:t>
            </a:r>
            <a:endParaRPr lang="en-US" sz="4400" b="1" dirty="0">
              <a:ea typeface="+mj-ea"/>
              <a:cs typeface="+mj-cs"/>
            </a:endParaRP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010C6C2-97B3-B674-AB92-290C8C71733E}"/>
              </a:ext>
            </a:extLst>
          </p:cNvPr>
          <p:cNvSpPr txBox="1"/>
          <p:nvPr/>
        </p:nvSpPr>
        <p:spPr>
          <a:xfrm>
            <a:off x="640080" y="2910065"/>
            <a:ext cx="4784536" cy="328350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altLang="zh-CN" sz="1600" dirty="0"/>
          </a:p>
          <a:p>
            <a:pPr marL="342900" indent="-228600">
              <a:lnSpc>
                <a:spcPct val="90000"/>
              </a:lnSpc>
              <a:spcAft>
                <a:spcPts val="600"/>
              </a:spcAft>
              <a:buFont typeface="Arial" panose="020B0604020202020204" pitchFamily="34" charset="0"/>
              <a:buChar char="•"/>
            </a:pPr>
            <a:r>
              <a:rPr lang="en-US" altLang="zh-CN" sz="1600" u="sng" dirty="0">
                <a:solidFill>
                  <a:schemeClr val="accent1">
                    <a:lumMod val="75000"/>
                  </a:schemeClr>
                </a:solidFill>
                <a:sym typeface="+mn-ea"/>
                <a:hlinkClick r:id="rId2">
                  <a:extLst>
                    <a:ext uri="{A12FA001-AC4F-418D-AE19-62706E023703}">
                      <ahyp:hlinkClr xmlns:ahyp="http://schemas.microsoft.com/office/drawing/2018/hyperlinkcolor" val="tx"/>
                    </a:ext>
                  </a:extLst>
                </a:hlinkClick>
              </a:rPr>
              <a:t>https://data.ny.gov/Transportation/Traffic-Tickets-Issued-Four-Year-Window/q4hy-kbtf</a:t>
            </a:r>
            <a:endParaRPr lang="en-US" altLang="zh-CN" sz="1600" u="sng" dirty="0">
              <a:solidFill>
                <a:schemeClr val="accent1">
                  <a:lumMod val="75000"/>
                </a:schemeClr>
              </a:solidFill>
              <a:sym typeface="+mn-ea"/>
            </a:endParaRPr>
          </a:p>
          <a:p>
            <a:pPr marL="342900" indent="-228600">
              <a:lnSpc>
                <a:spcPct val="90000"/>
              </a:lnSpc>
              <a:spcAft>
                <a:spcPts val="600"/>
              </a:spcAft>
              <a:buFont typeface="Arial" panose="020B0604020202020204" pitchFamily="34" charset="0"/>
              <a:buChar char="•"/>
            </a:pPr>
            <a:endParaRPr lang="en-US" altLang="zh-CN" sz="1600" u="sng" dirty="0">
              <a:solidFill>
                <a:schemeClr val="accent1">
                  <a:lumMod val="75000"/>
                </a:schemeClr>
              </a:solidFill>
              <a:sym typeface="+mn-ea"/>
            </a:endParaRPr>
          </a:p>
          <a:p>
            <a:pPr marL="342900" indent="-228600">
              <a:lnSpc>
                <a:spcPct val="90000"/>
              </a:lnSpc>
              <a:spcAft>
                <a:spcPts val="600"/>
              </a:spcAft>
              <a:buFont typeface="Arial" panose="020B0604020202020204" pitchFamily="34" charset="0"/>
              <a:buChar char="•"/>
            </a:pPr>
            <a:r>
              <a:rPr lang="en-US" altLang="zh-CN" sz="1600" u="sng" dirty="0">
                <a:solidFill>
                  <a:schemeClr val="accent1">
                    <a:lumMod val="75000"/>
                  </a:schemeClr>
                </a:solidFill>
                <a:hlinkClick r:id="rId3">
                  <a:extLst>
                    <a:ext uri="{A12FA001-AC4F-418D-AE19-62706E023703}">
                      <ahyp:hlinkClr xmlns:ahyp="http://schemas.microsoft.com/office/drawing/2018/hyperlinkcolor" val="tx"/>
                    </a:ext>
                  </a:extLst>
                </a:hlinkClick>
              </a:rPr>
              <a:t>https://data.ny.gov/Transportation/Motor-Vehicle-Crashes-Violation-Information-Three-/abfj-y7uq</a:t>
            </a:r>
            <a:endParaRPr lang="en-US" altLang="zh-CN" sz="1600" u="sng" dirty="0">
              <a:solidFill>
                <a:schemeClr val="accent1">
                  <a:lumMod val="75000"/>
                </a:schemeClr>
              </a:solidFill>
            </a:endParaRPr>
          </a:p>
          <a:p>
            <a:pPr marL="342900" indent="-228600">
              <a:lnSpc>
                <a:spcPct val="90000"/>
              </a:lnSpc>
              <a:spcAft>
                <a:spcPts val="600"/>
              </a:spcAft>
              <a:buFont typeface="Arial" panose="020B0604020202020204" pitchFamily="34" charset="0"/>
              <a:buChar char="•"/>
            </a:pPr>
            <a:endParaRPr lang="en-US" altLang="zh-CN" sz="1600" u="sng" dirty="0">
              <a:solidFill>
                <a:schemeClr val="accent1">
                  <a:lumMod val="75000"/>
                </a:schemeClr>
              </a:solidFill>
            </a:endParaRPr>
          </a:p>
          <a:p>
            <a:pPr marL="342900" indent="-228600">
              <a:lnSpc>
                <a:spcPct val="90000"/>
              </a:lnSpc>
              <a:spcAft>
                <a:spcPts val="600"/>
              </a:spcAft>
              <a:buFont typeface="Arial" panose="020B0604020202020204" pitchFamily="34" charset="0"/>
              <a:buChar char="•"/>
            </a:pPr>
            <a:r>
              <a:rPr lang="en-US" altLang="zh-CN" sz="1600" u="sng" dirty="0">
                <a:solidFill>
                  <a:schemeClr val="accent1">
                    <a:lumMod val="75000"/>
                  </a:schemeClr>
                </a:solidFill>
                <a:hlinkClick r:id="rId4">
                  <a:extLst>
                    <a:ext uri="{A12FA001-AC4F-418D-AE19-62706E023703}">
                      <ahyp:hlinkClr xmlns:ahyp="http://schemas.microsoft.com/office/drawing/2018/hyperlinkcolor" val="tx"/>
                    </a:ext>
                  </a:extLst>
                </a:hlinkClick>
              </a:rPr>
              <a:t>https://data.ny.gov/Transportation/Motor-Vehicle-Crashes-Individual-Information-Three/ir4y-sesj</a:t>
            </a:r>
            <a:endParaRPr lang="en-US" altLang="zh-CN" sz="1600" u="sng" dirty="0">
              <a:solidFill>
                <a:schemeClr val="accent1">
                  <a:lumMod val="75000"/>
                </a:schemeClr>
              </a:solidFill>
            </a:endParaRPr>
          </a:p>
          <a:p>
            <a:pPr marL="342900" indent="-228600">
              <a:lnSpc>
                <a:spcPct val="90000"/>
              </a:lnSpc>
              <a:spcAft>
                <a:spcPts val="600"/>
              </a:spcAft>
              <a:buFont typeface="Arial" panose="020B0604020202020204" pitchFamily="34" charset="0"/>
              <a:buChar char="•"/>
            </a:pPr>
            <a:endParaRPr lang="en-US" altLang="zh-CN" sz="1600" u="sng" dirty="0">
              <a:solidFill>
                <a:schemeClr val="accent1">
                  <a:lumMod val="75000"/>
                </a:schemeClr>
              </a:solidFill>
            </a:endParaRPr>
          </a:p>
          <a:p>
            <a:pPr marL="342900" indent="-228600">
              <a:lnSpc>
                <a:spcPct val="90000"/>
              </a:lnSpc>
              <a:spcAft>
                <a:spcPts val="600"/>
              </a:spcAft>
              <a:buFont typeface="Arial" panose="020B0604020202020204" pitchFamily="34" charset="0"/>
              <a:buChar char="•"/>
            </a:pPr>
            <a:r>
              <a:rPr lang="en-US" altLang="zh-CN" sz="1600" u="sng" dirty="0">
                <a:solidFill>
                  <a:schemeClr val="accent1">
                    <a:lumMod val="75000"/>
                  </a:schemeClr>
                </a:solidFill>
              </a:rPr>
              <a:t>https://</a:t>
            </a:r>
            <a:r>
              <a:rPr lang="en-US" altLang="zh-CN" sz="1600" u="sng" dirty="0" err="1">
                <a:solidFill>
                  <a:schemeClr val="accent1">
                    <a:lumMod val="75000"/>
                  </a:schemeClr>
                </a:solidFill>
              </a:rPr>
              <a:t>data.ny.gov</a:t>
            </a:r>
            <a:r>
              <a:rPr lang="en-US" altLang="zh-CN" sz="1600" u="sng" dirty="0">
                <a:solidFill>
                  <a:schemeClr val="accent1">
                    <a:lumMod val="75000"/>
                  </a:schemeClr>
                </a:solidFill>
              </a:rPr>
              <a:t>/Transportation/Motor-Vehicle-Crashes-Vehicle-Information-Three-Ye/xe9x-a24f</a:t>
            </a:r>
          </a:p>
        </p:txBody>
      </p:sp>
      <p:pic>
        <p:nvPicPr>
          <p:cNvPr id="6" name="Picture 5" descr="Magnifying glass on clear background">
            <a:extLst>
              <a:ext uri="{FF2B5EF4-FFF2-40B4-BE49-F238E27FC236}">
                <a16:creationId xmlns:a16="http://schemas.microsoft.com/office/drawing/2014/main" id="{3AA9D5B8-4060-C29C-A92B-F4EDA18A1D7F}"/>
              </a:ext>
            </a:extLst>
          </p:cNvPr>
          <p:cNvPicPr>
            <a:picLocks noChangeAspect="1"/>
          </p:cNvPicPr>
          <p:nvPr/>
        </p:nvPicPr>
        <p:blipFill rotWithShape="1">
          <a:blip r:embed="rId5"/>
          <a:srcRect l="29663" r="3383" b="-1"/>
          <a:stretch/>
        </p:blipFill>
        <p:spPr>
          <a:xfrm>
            <a:off x="6573795" y="10"/>
            <a:ext cx="5616682"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62548124"/>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83A5C14-ED91-4CD1-809E-D29FF97C9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56065185-5C34-4F86-AA96-AA4D065B0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01600" sx="102000" sy="102000" algn="ctr"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55EC96AE-717E-7B00-B92C-55CCBBF51175}"/>
              </a:ext>
            </a:extLst>
          </p:cNvPr>
          <p:cNvPicPr>
            <a:picLocks noChangeAspect="1"/>
          </p:cNvPicPr>
          <p:nvPr/>
        </p:nvPicPr>
        <p:blipFill rotWithShape="1">
          <a:blip r:embed="rId2"/>
          <a:srcRect r="1" b="7606"/>
          <a:stretch/>
        </p:blipFill>
        <p:spPr>
          <a:xfrm>
            <a:off x="593124" y="10"/>
            <a:ext cx="11009871" cy="6857990"/>
          </a:xfrm>
          <a:custGeom>
            <a:avLst/>
            <a:gdLst/>
            <a:ahLst/>
            <a:cxnLst/>
            <a:rect l="l" t="t" r="r" b="b"/>
            <a:pathLst>
              <a:path w="9948672" h="6858000">
                <a:moveTo>
                  <a:pt x="1593452" y="0"/>
                </a:moveTo>
                <a:lnTo>
                  <a:pt x="8355220" y="0"/>
                </a:lnTo>
                <a:lnTo>
                  <a:pt x="8491722" y="130333"/>
                </a:lnTo>
                <a:cubicBezTo>
                  <a:pt x="9391900" y="1031820"/>
                  <a:pt x="9948672" y="2277214"/>
                  <a:pt x="9948672" y="3652838"/>
                </a:cubicBezTo>
                <a:cubicBezTo>
                  <a:pt x="9948672" y="4856509"/>
                  <a:pt x="9522393" y="5960473"/>
                  <a:pt x="8812775" y="6821583"/>
                </a:cubicBezTo>
                <a:lnTo>
                  <a:pt x="8781276" y="6858000"/>
                </a:lnTo>
                <a:lnTo>
                  <a:pt x="1167397" y="6858000"/>
                </a:lnTo>
                <a:lnTo>
                  <a:pt x="1135897" y="6821583"/>
                </a:lnTo>
                <a:cubicBezTo>
                  <a:pt x="426279" y="5960473"/>
                  <a:pt x="0" y="4856509"/>
                  <a:pt x="0" y="3652838"/>
                </a:cubicBezTo>
                <a:cubicBezTo>
                  <a:pt x="0" y="2277214"/>
                  <a:pt x="556772" y="1031820"/>
                  <a:pt x="1456950" y="130333"/>
                </a:cubicBezTo>
                <a:close/>
              </a:path>
            </a:pathLst>
          </a:custGeom>
        </p:spPr>
      </p:pic>
    </p:spTree>
    <p:extLst>
      <p:ext uri="{BB962C8B-B14F-4D97-AF65-F5344CB8AC3E}">
        <p14:creationId xmlns:p14="http://schemas.microsoft.com/office/powerpoint/2010/main" val="21350623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9E94B19-FBBB-5D08-B866-742EF59E066A}"/>
              </a:ext>
            </a:extLst>
          </p:cNvPr>
          <p:cNvGrpSpPr/>
          <p:nvPr/>
        </p:nvGrpSpPr>
        <p:grpSpPr>
          <a:xfrm>
            <a:off x="-290920" y="0"/>
            <a:ext cx="12909718" cy="6858000"/>
            <a:chOff x="-290920" y="0"/>
            <a:chExt cx="12909718" cy="6858000"/>
          </a:xfrm>
        </p:grpSpPr>
        <p:sp>
          <p:nvSpPr>
            <p:cNvPr id="3" name="Rectangle 2">
              <a:extLst>
                <a:ext uri="{FF2B5EF4-FFF2-40B4-BE49-F238E27FC236}">
                  <a16:creationId xmlns:a16="http://schemas.microsoft.com/office/drawing/2014/main" id="{5A890C86-F756-A5D5-C300-869DD60A59F6}"/>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Freeform: Shape 34">
              <a:extLst>
                <a:ext uri="{FF2B5EF4-FFF2-40B4-BE49-F238E27FC236}">
                  <a16:creationId xmlns:a16="http://schemas.microsoft.com/office/drawing/2014/main" id="{1BF03C62-57E9-4E4A-0CDA-88F02EEFD44D}"/>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B84291F-9E8B-5CA9-5948-783AB2587192}"/>
                </a:ext>
              </a:extLst>
            </p:cNvPr>
            <p:cNvSpPr txBox="1"/>
            <p:nvPr/>
          </p:nvSpPr>
          <p:spPr>
            <a:xfrm rot="16200000">
              <a:off x="11143138" y="3038283"/>
              <a:ext cx="1997213" cy="954107"/>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List of contents</a:t>
              </a:r>
            </a:p>
            <a:p>
              <a:pPr algn="ctr"/>
              <a:endParaRPr lang="en-US" sz="3600" b="1" dirty="0">
                <a:solidFill>
                  <a:srgbClr val="F0EEF0"/>
                </a:solidFill>
                <a:latin typeface="Tw Cen MT" panose="020B0602020104020603" pitchFamily="34" charset="0"/>
              </a:endParaRPr>
            </a:p>
          </p:txBody>
        </p:sp>
        <p:pic>
          <p:nvPicPr>
            <p:cNvPr id="6" name="Picture 5">
              <a:extLst>
                <a:ext uri="{FF2B5EF4-FFF2-40B4-BE49-F238E27FC236}">
                  <a16:creationId xmlns:a16="http://schemas.microsoft.com/office/drawing/2014/main" id="{CB101DA3-E696-6A34-A2CF-1A61FED3F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7" name="Group 6">
            <a:extLst>
              <a:ext uri="{FF2B5EF4-FFF2-40B4-BE49-F238E27FC236}">
                <a16:creationId xmlns:a16="http://schemas.microsoft.com/office/drawing/2014/main" id="{BFC7DBBD-1E18-6236-30CA-94782884D887}"/>
              </a:ext>
            </a:extLst>
          </p:cNvPr>
          <p:cNvGrpSpPr/>
          <p:nvPr/>
        </p:nvGrpSpPr>
        <p:grpSpPr>
          <a:xfrm>
            <a:off x="248724" y="-2"/>
            <a:ext cx="11447501" cy="6858000"/>
            <a:chOff x="213096" y="0"/>
            <a:chExt cx="11447501" cy="6858000"/>
          </a:xfrm>
        </p:grpSpPr>
        <p:sp>
          <p:nvSpPr>
            <p:cNvPr id="8" name="Rectangle 7">
              <a:extLst>
                <a:ext uri="{FF2B5EF4-FFF2-40B4-BE49-F238E27FC236}">
                  <a16:creationId xmlns:a16="http://schemas.microsoft.com/office/drawing/2014/main" id="{D97656BB-8E44-A425-8BDB-CEDF7621BDE7}"/>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39">
              <a:extLst>
                <a:ext uri="{FF2B5EF4-FFF2-40B4-BE49-F238E27FC236}">
                  <a16:creationId xmlns:a16="http://schemas.microsoft.com/office/drawing/2014/main" id="{7F37DDBC-92CB-8D2E-14D4-279BC60B99AD}"/>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8952C5B9-4063-DC29-65A7-DFE1FDC6C610}"/>
                </a:ext>
              </a:extLst>
            </p:cNvPr>
            <p:cNvSpPr txBox="1"/>
            <p:nvPr/>
          </p:nvSpPr>
          <p:spPr>
            <a:xfrm rot="16200000">
              <a:off x="10341391" y="3198166"/>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Introduction</a:t>
              </a:r>
            </a:p>
          </p:txBody>
        </p:sp>
        <p:pic>
          <p:nvPicPr>
            <p:cNvPr id="11" name="Picture 10">
              <a:extLst>
                <a:ext uri="{FF2B5EF4-FFF2-40B4-BE49-F238E27FC236}">
                  <a16:creationId xmlns:a16="http://schemas.microsoft.com/office/drawing/2014/main" id="{4EA8006D-14A9-A218-E66E-42039A7F5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2" name="Group 11">
            <a:extLst>
              <a:ext uri="{FF2B5EF4-FFF2-40B4-BE49-F238E27FC236}">
                <a16:creationId xmlns:a16="http://schemas.microsoft.com/office/drawing/2014/main" id="{80EFF1A2-9FAC-0E7F-9B7D-F767F8B90AC3}"/>
              </a:ext>
            </a:extLst>
          </p:cNvPr>
          <p:cNvGrpSpPr/>
          <p:nvPr/>
        </p:nvGrpSpPr>
        <p:grpSpPr>
          <a:xfrm>
            <a:off x="-7847639" y="0"/>
            <a:ext cx="10363189" cy="6858000"/>
            <a:chOff x="491575" y="0"/>
            <a:chExt cx="10363189" cy="6858000"/>
          </a:xfrm>
        </p:grpSpPr>
        <p:sp>
          <p:nvSpPr>
            <p:cNvPr id="13" name="Rectangle 12">
              <a:extLst>
                <a:ext uri="{FF2B5EF4-FFF2-40B4-BE49-F238E27FC236}">
                  <a16:creationId xmlns:a16="http://schemas.microsoft.com/office/drawing/2014/main" id="{55256FBE-A3DE-80CA-3F4C-74DA8B685FC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44">
              <a:extLst>
                <a:ext uri="{FF2B5EF4-FFF2-40B4-BE49-F238E27FC236}">
                  <a16:creationId xmlns:a16="http://schemas.microsoft.com/office/drawing/2014/main" id="{F5DD0E53-C804-9BE7-6A51-AD2CA56E6B61}"/>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88DDF26-3662-6EB6-D5B6-97D7C9F657A4}"/>
                </a:ext>
              </a:extLst>
            </p:cNvPr>
            <p:cNvSpPr txBox="1"/>
            <p:nvPr/>
          </p:nvSpPr>
          <p:spPr>
            <a:xfrm rot="16200000">
              <a:off x="9427833" y="3089891"/>
              <a:ext cx="1992088" cy="861774"/>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Project Strategy</a:t>
              </a:r>
            </a:p>
            <a:p>
              <a:pPr algn="ctr"/>
              <a:endParaRPr lang="en-US" sz="3200" b="1" dirty="0">
                <a:solidFill>
                  <a:schemeClr val="bg1"/>
                </a:solidFill>
                <a:latin typeface="Tw Cen MT" panose="020B0602020104020603" pitchFamily="34" charset="0"/>
              </a:endParaRPr>
            </a:p>
          </p:txBody>
        </p:sp>
        <p:pic>
          <p:nvPicPr>
            <p:cNvPr id="16" name="Picture 15">
              <a:extLst>
                <a:ext uri="{FF2B5EF4-FFF2-40B4-BE49-F238E27FC236}">
                  <a16:creationId xmlns:a16="http://schemas.microsoft.com/office/drawing/2014/main" id="{FC6C4DC6-1C36-E6CD-13BE-AA83A2F85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17" name="Group 16">
            <a:extLst>
              <a:ext uri="{FF2B5EF4-FFF2-40B4-BE49-F238E27FC236}">
                <a16:creationId xmlns:a16="http://schemas.microsoft.com/office/drawing/2014/main" id="{491BB39E-97F5-3AC5-831A-38B3B8EF1AF5}"/>
              </a:ext>
            </a:extLst>
          </p:cNvPr>
          <p:cNvGrpSpPr/>
          <p:nvPr/>
        </p:nvGrpSpPr>
        <p:grpSpPr>
          <a:xfrm>
            <a:off x="-7985197" y="0"/>
            <a:ext cx="9574094" cy="6858000"/>
            <a:chOff x="491575" y="0"/>
            <a:chExt cx="9574094" cy="6858000"/>
          </a:xfrm>
        </p:grpSpPr>
        <p:sp>
          <p:nvSpPr>
            <p:cNvPr id="18" name="Rectangle 17">
              <a:extLst>
                <a:ext uri="{FF2B5EF4-FFF2-40B4-BE49-F238E27FC236}">
                  <a16:creationId xmlns:a16="http://schemas.microsoft.com/office/drawing/2014/main" id="{BCD1B9EE-3E24-A396-A082-4127785BD848}"/>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80">
              <a:extLst>
                <a:ext uri="{FF2B5EF4-FFF2-40B4-BE49-F238E27FC236}">
                  <a16:creationId xmlns:a16="http://schemas.microsoft.com/office/drawing/2014/main" id="{D845D1D7-A87A-7DD4-B71F-9FF89435FC36}"/>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DF3ED4B4-817E-3EC4-43B3-38D06AEB5F37}"/>
                </a:ext>
              </a:extLst>
            </p:cNvPr>
            <p:cNvSpPr txBox="1"/>
            <p:nvPr/>
          </p:nvSpPr>
          <p:spPr>
            <a:xfrm rot="16200000">
              <a:off x="8624310" y="3358253"/>
              <a:ext cx="2360916" cy="369332"/>
            </a:xfrm>
            <a:prstGeom prst="rect">
              <a:avLst/>
            </a:prstGeom>
            <a:noFill/>
          </p:spPr>
          <p:txBody>
            <a:bodyPr wrap="square" rtlCol="0">
              <a:spAutoFit/>
            </a:bodyPr>
            <a:lstStyle/>
            <a:p>
              <a:pPr algn="ctr"/>
              <a:r>
                <a:rPr lang="en-US" b="1" dirty="0">
                  <a:solidFill>
                    <a:schemeClr val="bg1"/>
                  </a:solidFill>
                </a:rPr>
                <a:t>Summary of Dataset</a:t>
              </a:r>
              <a:endParaRPr lang="en-US" b="1" dirty="0">
                <a:solidFill>
                  <a:schemeClr val="bg1"/>
                </a:solidFill>
                <a:latin typeface="Tw Cen MT" panose="020B0602020104020603" pitchFamily="34" charset="0"/>
              </a:endParaRPr>
            </a:p>
          </p:txBody>
        </p:sp>
        <p:pic>
          <p:nvPicPr>
            <p:cNvPr id="21" name="Picture 20">
              <a:extLst>
                <a:ext uri="{FF2B5EF4-FFF2-40B4-BE49-F238E27FC236}">
                  <a16:creationId xmlns:a16="http://schemas.microsoft.com/office/drawing/2014/main" id="{93B40A33-61CE-2940-0441-31CFF48288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22" name="Rectangle 21">
            <a:extLst>
              <a:ext uri="{FF2B5EF4-FFF2-40B4-BE49-F238E27FC236}">
                <a16:creationId xmlns:a16="http://schemas.microsoft.com/office/drawing/2014/main" id="{28A4350D-5F2D-9F53-F449-C38ACE182EEE}"/>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A585D32D-652A-AD20-9679-B782D0D274C4}"/>
              </a:ext>
            </a:extLst>
          </p:cNvPr>
          <p:cNvGrpSpPr/>
          <p:nvPr/>
        </p:nvGrpSpPr>
        <p:grpSpPr>
          <a:xfrm>
            <a:off x="-7638543" y="-1"/>
            <a:ext cx="8692331" cy="6858000"/>
            <a:chOff x="718505" y="-1"/>
            <a:chExt cx="8692331" cy="6858000"/>
          </a:xfrm>
        </p:grpSpPr>
        <p:sp>
          <p:nvSpPr>
            <p:cNvPr id="24" name="Rectangle 23">
              <a:extLst>
                <a:ext uri="{FF2B5EF4-FFF2-40B4-BE49-F238E27FC236}">
                  <a16:creationId xmlns:a16="http://schemas.microsoft.com/office/drawing/2014/main" id="{CBF21E55-A8DB-1380-CF4D-86C70D81FC53}"/>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86">
              <a:extLst>
                <a:ext uri="{FF2B5EF4-FFF2-40B4-BE49-F238E27FC236}">
                  <a16:creationId xmlns:a16="http://schemas.microsoft.com/office/drawing/2014/main" id="{A8370B1A-D5D5-F982-2A91-CD1F19EA8E0F}"/>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C71C7519-13CC-49BC-4F8E-A4333B04CC10}"/>
                </a:ext>
              </a:extLst>
            </p:cNvPr>
            <p:cNvSpPr txBox="1"/>
            <p:nvPr/>
          </p:nvSpPr>
          <p:spPr>
            <a:xfrm rot="16200000">
              <a:off x="7837001" y="3267632"/>
              <a:ext cx="2531737" cy="506292"/>
            </a:xfrm>
            <a:prstGeom prst="rect">
              <a:avLst/>
            </a:prstGeom>
            <a:noFill/>
          </p:spPr>
          <p:txBody>
            <a:bodyPr wrap="square" rtlCol="0">
              <a:spAutoFit/>
            </a:bodyPr>
            <a:lstStyle/>
            <a:p>
              <a:pPr marL="101600" lvl="0" algn="l" rtl="0">
                <a:lnSpc>
                  <a:spcPct val="150000"/>
                </a:lnSpc>
                <a:spcBef>
                  <a:spcPts val="0"/>
                </a:spcBef>
                <a:spcAft>
                  <a:spcPts val="0"/>
                </a:spcAft>
                <a:buClr>
                  <a:srgbClr val="333333"/>
                </a:buClr>
                <a:buSzPts val="2000"/>
              </a:pPr>
              <a:r>
                <a:rPr lang="en-US" sz="2000" b="1" dirty="0">
                  <a:solidFill>
                    <a:schemeClr val="bg1"/>
                  </a:solidFill>
                  <a:cs typeface="Arial" panose="020B0604020202020204" pitchFamily="34" charset="0"/>
                </a:rPr>
                <a:t>Architecture diagram</a:t>
              </a:r>
            </a:p>
          </p:txBody>
        </p:sp>
        <p:pic>
          <p:nvPicPr>
            <p:cNvPr id="27" name="Picture 26">
              <a:extLst>
                <a:ext uri="{FF2B5EF4-FFF2-40B4-BE49-F238E27FC236}">
                  <a16:creationId xmlns:a16="http://schemas.microsoft.com/office/drawing/2014/main" id="{685A5D3D-30A6-0914-D50F-104F1E1FA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28" name="Group 27">
            <a:extLst>
              <a:ext uri="{FF2B5EF4-FFF2-40B4-BE49-F238E27FC236}">
                <a16:creationId xmlns:a16="http://schemas.microsoft.com/office/drawing/2014/main" id="{E0F8FEFE-0DA8-EE04-29E2-CEF9A8191F62}"/>
              </a:ext>
            </a:extLst>
          </p:cNvPr>
          <p:cNvGrpSpPr/>
          <p:nvPr/>
        </p:nvGrpSpPr>
        <p:grpSpPr>
          <a:xfrm>
            <a:off x="-9395082" y="-1"/>
            <a:ext cx="9927504" cy="6858000"/>
            <a:chOff x="-9337032" y="-1"/>
            <a:chExt cx="9927504" cy="6858000"/>
          </a:xfrm>
        </p:grpSpPr>
        <p:sp>
          <p:nvSpPr>
            <p:cNvPr id="29" name="Rectangle 28">
              <a:extLst>
                <a:ext uri="{FF2B5EF4-FFF2-40B4-BE49-F238E27FC236}">
                  <a16:creationId xmlns:a16="http://schemas.microsoft.com/office/drawing/2014/main" id="{13BF789A-6443-5BD2-AA2F-0AA5FBD6E16C}"/>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91">
              <a:extLst>
                <a:ext uri="{FF2B5EF4-FFF2-40B4-BE49-F238E27FC236}">
                  <a16:creationId xmlns:a16="http://schemas.microsoft.com/office/drawing/2014/main" id="{9F5E7655-AB6E-0869-3402-96E1D1FD4548}"/>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0E1B1E40-9B81-DA8E-E7CA-7C88873579F9}"/>
                </a:ext>
              </a:extLst>
            </p:cNvPr>
            <p:cNvSpPr txBox="1"/>
            <p:nvPr/>
          </p:nvSpPr>
          <p:spPr>
            <a:xfrm rot="16200000">
              <a:off x="-933777" y="3358253"/>
              <a:ext cx="2531735" cy="369332"/>
            </a:xfrm>
            <a:prstGeom prst="rect">
              <a:avLst/>
            </a:prstGeom>
            <a:noFill/>
          </p:spPr>
          <p:txBody>
            <a:bodyPr wrap="square" rtlCol="0">
              <a:spAutoFit/>
            </a:bodyPr>
            <a:lstStyle/>
            <a:p>
              <a:pPr algn="ctr"/>
              <a:r>
                <a:rPr lang="en-GB" b="1" dirty="0">
                  <a:solidFill>
                    <a:schemeClr val="bg1"/>
                  </a:solidFill>
                </a:rPr>
                <a:t>Amazon Web Services</a:t>
              </a:r>
              <a:endParaRPr lang="en-US" b="1" dirty="0">
                <a:solidFill>
                  <a:schemeClr val="bg1"/>
                </a:solidFill>
                <a:latin typeface="Tw Cen MT" panose="020B0602020104020603" pitchFamily="34" charset="0"/>
              </a:endParaRPr>
            </a:p>
          </p:txBody>
        </p:sp>
        <p:pic>
          <p:nvPicPr>
            <p:cNvPr id="32" name="Picture 31">
              <a:extLst>
                <a:ext uri="{FF2B5EF4-FFF2-40B4-BE49-F238E27FC236}">
                  <a16:creationId xmlns:a16="http://schemas.microsoft.com/office/drawing/2014/main" id="{A4C50456-950E-729B-43AF-422021DB8D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pic>
        <p:nvPicPr>
          <p:cNvPr id="57" name="Picture 56">
            <a:extLst>
              <a:ext uri="{FF2B5EF4-FFF2-40B4-BE49-F238E27FC236}">
                <a16:creationId xmlns:a16="http://schemas.microsoft.com/office/drawing/2014/main" id="{A6345E15-AF0B-06B2-C09A-E5C237381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2495" y="759755"/>
            <a:ext cx="664306" cy="664305"/>
          </a:xfrm>
          <a:prstGeom prst="rect">
            <a:avLst/>
          </a:prstGeom>
        </p:spPr>
      </p:pic>
      <p:pic>
        <p:nvPicPr>
          <p:cNvPr id="58" name="Picture 57">
            <a:extLst>
              <a:ext uri="{FF2B5EF4-FFF2-40B4-BE49-F238E27FC236}">
                <a16:creationId xmlns:a16="http://schemas.microsoft.com/office/drawing/2014/main" id="{FE5AA463-B4B4-ACF7-6508-8B37EC9B56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2495" y="1726349"/>
            <a:ext cx="694099" cy="694097"/>
          </a:xfrm>
          <a:prstGeom prst="rect">
            <a:avLst/>
          </a:prstGeom>
        </p:spPr>
      </p:pic>
      <p:pic>
        <p:nvPicPr>
          <p:cNvPr id="59" name="Picture 58">
            <a:extLst>
              <a:ext uri="{FF2B5EF4-FFF2-40B4-BE49-F238E27FC236}">
                <a16:creationId xmlns:a16="http://schemas.microsoft.com/office/drawing/2014/main" id="{D4076087-FEE9-6917-212F-8C63FDDCA1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66634" y="2787000"/>
            <a:ext cx="694099" cy="694097"/>
          </a:xfrm>
          <a:prstGeom prst="rect">
            <a:avLst/>
          </a:prstGeom>
        </p:spPr>
      </p:pic>
      <p:sp>
        <p:nvSpPr>
          <p:cNvPr id="60" name="TextBox 59">
            <a:extLst>
              <a:ext uri="{FF2B5EF4-FFF2-40B4-BE49-F238E27FC236}">
                <a16:creationId xmlns:a16="http://schemas.microsoft.com/office/drawing/2014/main" id="{194574DA-C765-3B6A-C891-01B645A5C951}"/>
              </a:ext>
            </a:extLst>
          </p:cNvPr>
          <p:cNvSpPr txBox="1"/>
          <p:nvPr/>
        </p:nvSpPr>
        <p:spPr>
          <a:xfrm>
            <a:off x="3463599" y="764714"/>
            <a:ext cx="7359969" cy="830997"/>
          </a:xfrm>
          <a:prstGeom prst="rect">
            <a:avLst/>
          </a:prstGeom>
          <a:noFill/>
        </p:spPr>
        <p:txBody>
          <a:bodyPr wrap="square" rtlCol="0">
            <a:spAutoFit/>
          </a:bodyPr>
          <a:lstStyle/>
          <a:p>
            <a:r>
              <a:rPr lang="en-US" sz="1600" b="0" i="0" u="none" strike="noStrike" dirty="0">
                <a:effectLst/>
              </a:rPr>
              <a:t>In 2018, about 1.5 million people were fined in New York City for traffic violations, which reflects the high traffic density and strict law enforcement in the city.</a:t>
            </a:r>
          </a:p>
          <a:p>
            <a:endParaRPr lang="en-US" sz="1600" dirty="0"/>
          </a:p>
        </p:txBody>
      </p:sp>
      <p:sp>
        <p:nvSpPr>
          <p:cNvPr id="61" name="TextBox 60">
            <a:extLst>
              <a:ext uri="{FF2B5EF4-FFF2-40B4-BE49-F238E27FC236}">
                <a16:creationId xmlns:a16="http://schemas.microsoft.com/office/drawing/2014/main" id="{EC345AB2-3FD7-5DE6-0E8F-5AD6A3656191}"/>
              </a:ext>
            </a:extLst>
          </p:cNvPr>
          <p:cNvSpPr txBox="1"/>
          <p:nvPr/>
        </p:nvSpPr>
        <p:spPr>
          <a:xfrm>
            <a:off x="3417187" y="1625845"/>
            <a:ext cx="7406381" cy="1107996"/>
          </a:xfrm>
          <a:prstGeom prst="rect">
            <a:avLst/>
          </a:prstGeom>
          <a:noFill/>
        </p:spPr>
        <p:txBody>
          <a:bodyPr wrap="square" rtlCol="0">
            <a:spAutoFit/>
          </a:bodyPr>
          <a:lstStyle/>
          <a:p>
            <a:r>
              <a:rPr lang="en-US" sz="1600" b="0" i="0" u="none" strike="noStrike" dirty="0">
                <a:effectLst/>
              </a:rPr>
              <a:t>By analyzing the violation data, we identified the most common code of violations, reasons for violations, and distribution of violations over the months and days of the week.</a:t>
            </a:r>
          </a:p>
          <a:p>
            <a:endParaRPr lang="en-US" dirty="0"/>
          </a:p>
        </p:txBody>
      </p:sp>
      <p:sp>
        <p:nvSpPr>
          <p:cNvPr id="64" name="TextBox 63">
            <a:extLst>
              <a:ext uri="{FF2B5EF4-FFF2-40B4-BE49-F238E27FC236}">
                <a16:creationId xmlns:a16="http://schemas.microsoft.com/office/drawing/2014/main" id="{405A69C2-534D-5270-F93F-4E3248A7251E}"/>
              </a:ext>
            </a:extLst>
          </p:cNvPr>
          <p:cNvSpPr txBox="1"/>
          <p:nvPr/>
        </p:nvSpPr>
        <p:spPr>
          <a:xfrm>
            <a:off x="3411666" y="2801391"/>
            <a:ext cx="6919810" cy="1138773"/>
          </a:xfrm>
          <a:prstGeom prst="rect">
            <a:avLst/>
          </a:prstGeom>
          <a:noFill/>
        </p:spPr>
        <p:txBody>
          <a:bodyPr wrap="square" rtlCol="0">
            <a:spAutoFit/>
          </a:bodyPr>
          <a:lstStyle/>
          <a:p>
            <a:pPr algn="l"/>
            <a:r>
              <a:rPr lang="en-US" sz="1600" b="0" i="0" u="none" strike="noStrike" dirty="0">
                <a:effectLst/>
              </a:rPr>
              <a:t>With the help of data management and visualization techniques, we extracted insights from the ticket data, such as the age group of violators and which courts handle the majority of cases</a:t>
            </a:r>
            <a:r>
              <a:rPr lang="en-US" b="0" i="0" u="none" strike="noStrike" dirty="0">
                <a:effectLst/>
              </a:rPr>
              <a:t>.</a:t>
            </a:r>
          </a:p>
          <a:p>
            <a:endParaRPr lang="en-US" dirty="0"/>
          </a:p>
        </p:txBody>
      </p:sp>
      <p:sp>
        <p:nvSpPr>
          <p:cNvPr id="65" name="TextBox 64">
            <a:extLst>
              <a:ext uri="{FF2B5EF4-FFF2-40B4-BE49-F238E27FC236}">
                <a16:creationId xmlns:a16="http://schemas.microsoft.com/office/drawing/2014/main" id="{78928920-82E9-DC51-5745-93E159C5B2A8}"/>
              </a:ext>
            </a:extLst>
          </p:cNvPr>
          <p:cNvSpPr txBox="1"/>
          <p:nvPr/>
        </p:nvSpPr>
        <p:spPr>
          <a:xfrm>
            <a:off x="3411665" y="4022418"/>
            <a:ext cx="6940692" cy="1107996"/>
          </a:xfrm>
          <a:prstGeom prst="rect">
            <a:avLst/>
          </a:prstGeom>
          <a:noFill/>
        </p:spPr>
        <p:txBody>
          <a:bodyPr wrap="square" rtlCol="0">
            <a:spAutoFit/>
          </a:bodyPr>
          <a:lstStyle/>
          <a:p>
            <a:pPr algn="l"/>
            <a:r>
              <a:rPr lang="en-US" sz="1600" b="0" i="0" u="none" strike="noStrike" dirty="0">
                <a:effectLst/>
              </a:rPr>
              <a:t>By comparing the data from different sources, such as motor vehicle crashes and violation codes, we identified patterns and correlations that can be used to improve traffic safety in the city.</a:t>
            </a:r>
          </a:p>
          <a:p>
            <a:endParaRPr lang="en-US" dirty="0"/>
          </a:p>
        </p:txBody>
      </p:sp>
      <p:sp>
        <p:nvSpPr>
          <p:cNvPr id="66" name="TextBox 65">
            <a:extLst>
              <a:ext uri="{FF2B5EF4-FFF2-40B4-BE49-F238E27FC236}">
                <a16:creationId xmlns:a16="http://schemas.microsoft.com/office/drawing/2014/main" id="{388FEACA-D2E1-EF2B-5488-99E4AB1F409E}"/>
              </a:ext>
            </a:extLst>
          </p:cNvPr>
          <p:cNvSpPr txBox="1"/>
          <p:nvPr/>
        </p:nvSpPr>
        <p:spPr>
          <a:xfrm>
            <a:off x="3380003" y="5290250"/>
            <a:ext cx="7480748" cy="1107996"/>
          </a:xfrm>
          <a:prstGeom prst="rect">
            <a:avLst/>
          </a:prstGeom>
          <a:noFill/>
        </p:spPr>
        <p:txBody>
          <a:bodyPr wrap="square" rtlCol="0">
            <a:spAutoFit/>
          </a:bodyPr>
          <a:lstStyle/>
          <a:p>
            <a:pPr algn="l"/>
            <a:r>
              <a:rPr lang="en-US" sz="1600" b="0" i="0" u="none" strike="noStrike" dirty="0">
                <a:effectLst/>
              </a:rPr>
              <a:t>The insights gained from this analysis can be used by policymakers and law enforcement agencies to develop effective traffic management strategies and reduce the number of traffic violations in the city.</a:t>
            </a:r>
          </a:p>
          <a:p>
            <a:endParaRPr lang="en-US" dirty="0"/>
          </a:p>
        </p:txBody>
      </p:sp>
      <p:pic>
        <p:nvPicPr>
          <p:cNvPr id="67" name="Picture 66">
            <a:extLst>
              <a:ext uri="{FF2B5EF4-FFF2-40B4-BE49-F238E27FC236}">
                <a16:creationId xmlns:a16="http://schemas.microsoft.com/office/drawing/2014/main" id="{D7554E66-DE21-235A-2E8B-24C357A83A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1165" y="4029280"/>
            <a:ext cx="694099" cy="694097"/>
          </a:xfrm>
          <a:prstGeom prst="rect">
            <a:avLst/>
          </a:prstGeom>
        </p:spPr>
      </p:pic>
      <p:pic>
        <p:nvPicPr>
          <p:cNvPr id="68" name="Picture 67">
            <a:extLst>
              <a:ext uri="{FF2B5EF4-FFF2-40B4-BE49-F238E27FC236}">
                <a16:creationId xmlns:a16="http://schemas.microsoft.com/office/drawing/2014/main" id="{70B859B0-2339-9B45-B225-DE4C6377F8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7087" y="5322793"/>
            <a:ext cx="694099" cy="694097"/>
          </a:xfrm>
          <a:prstGeom prst="rect">
            <a:avLst/>
          </a:prstGeom>
        </p:spPr>
      </p:pic>
    </p:spTree>
    <p:extLst>
      <p:ext uri="{BB962C8B-B14F-4D97-AF65-F5344CB8AC3E}">
        <p14:creationId xmlns:p14="http://schemas.microsoft.com/office/powerpoint/2010/main" val="107343602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10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10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10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1000"/>
                                        <p:tgtEl>
                                          <p:spTgt spid="6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1000"/>
                                        <p:tgtEl>
                                          <p:spTgt spid="6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1000"/>
                                        <p:tgtEl>
                                          <p:spTgt spid="6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1000"/>
                                        <p:tgtEl>
                                          <p:spTgt spid="6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6">
                                            <p:txEl>
                                              <p:pRg st="0" end="0"/>
                                            </p:txEl>
                                          </p:spTgt>
                                        </p:tgtEl>
                                        <p:attrNameLst>
                                          <p:attrName>style.visibility</p:attrName>
                                        </p:attrNameLst>
                                      </p:cBhvr>
                                      <p:to>
                                        <p:strVal val="visible"/>
                                      </p:to>
                                    </p:set>
                                    <p:animEffect transition="in" filter="fade">
                                      <p:cBhvr>
                                        <p:cTn id="52" dur="1000"/>
                                        <p:tgtEl>
                                          <p:spTgt spid="6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4" grpId="0"/>
      <p:bldP spid="6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C3001EC-9F33-4C39-B780-199714C83EA2}"/>
              </a:ext>
            </a:extLst>
          </p:cNvPr>
          <p:cNvGrpSpPr/>
          <p:nvPr/>
        </p:nvGrpSpPr>
        <p:grpSpPr>
          <a:xfrm>
            <a:off x="-290920" y="0"/>
            <a:ext cx="12958079" cy="6858000"/>
            <a:chOff x="-290920" y="0"/>
            <a:chExt cx="12958079" cy="6858000"/>
          </a:xfrm>
        </p:grpSpPr>
        <p:sp>
          <p:nvSpPr>
            <p:cNvPr id="34" name="Rectangle 33">
              <a:extLst>
                <a:ext uri="{FF2B5EF4-FFF2-40B4-BE49-F238E27FC236}">
                  <a16:creationId xmlns:a16="http://schemas.microsoft.com/office/drawing/2014/main"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151F346-69C6-4F86-BC1F-C57BA2384CC6}"/>
                </a:ext>
              </a:extLst>
            </p:cNvPr>
            <p:cNvSpPr txBox="1"/>
            <p:nvPr/>
          </p:nvSpPr>
          <p:spPr>
            <a:xfrm rot="16200000">
              <a:off x="11194063" y="3060459"/>
              <a:ext cx="1992086" cy="954107"/>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List of contents</a:t>
              </a:r>
            </a:p>
            <a:p>
              <a:pPr algn="ctr"/>
              <a:endParaRPr lang="en-US" sz="3600" b="1" dirty="0">
                <a:solidFill>
                  <a:srgbClr val="F0EEF0"/>
                </a:solidFill>
                <a:latin typeface="Tw Cen MT" panose="020B0602020104020603" pitchFamily="34" charset="0"/>
              </a:endParaRPr>
            </a:p>
          </p:txBody>
        </p:sp>
        <p:pic>
          <p:nvPicPr>
            <p:cNvPr id="37" name="Picture 36">
              <a:extLst>
                <a:ext uri="{FF2B5EF4-FFF2-40B4-BE49-F238E27FC236}">
                  <a16:creationId xmlns:a16="http://schemas.microsoft.com/office/drawing/2014/main" id="{52B367FE-8530-4052-AD96-2D6FBE490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id="{63E93C38-ECA5-4094-81E9-196A3BD19EBD}"/>
              </a:ext>
            </a:extLst>
          </p:cNvPr>
          <p:cNvGrpSpPr/>
          <p:nvPr/>
        </p:nvGrpSpPr>
        <p:grpSpPr>
          <a:xfrm>
            <a:off x="226788" y="-2"/>
            <a:ext cx="11447501" cy="6858000"/>
            <a:chOff x="213096" y="0"/>
            <a:chExt cx="11447501" cy="6858000"/>
          </a:xfrm>
        </p:grpSpPr>
        <p:sp>
          <p:nvSpPr>
            <p:cNvPr id="39" name="Rectangle 38">
              <a:extLst>
                <a:ext uri="{FF2B5EF4-FFF2-40B4-BE49-F238E27FC236}">
                  <a16:creationId xmlns:a16="http://schemas.microsoft.com/office/drawing/2014/main"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0DCA374-CD21-448B-8791-8A04A9A9A552}"/>
                </a:ext>
              </a:extLst>
            </p:cNvPr>
            <p:cNvSpPr txBox="1"/>
            <p:nvPr/>
          </p:nvSpPr>
          <p:spPr>
            <a:xfrm rot="16200000">
              <a:off x="10161009" y="3104125"/>
              <a:ext cx="2352851" cy="456535"/>
            </a:xfrm>
            <a:prstGeom prst="rect">
              <a:avLst/>
            </a:prstGeom>
            <a:noFill/>
          </p:spPr>
          <p:txBody>
            <a:bodyPr wrap="square" rtlCol="0">
              <a:spAutoFit/>
            </a:bodyPr>
            <a:lstStyle/>
            <a:p>
              <a:pPr marL="101600" lvl="0" algn="l" rtl="0">
                <a:lnSpc>
                  <a:spcPct val="150000"/>
                </a:lnSpc>
                <a:spcBef>
                  <a:spcPts val="0"/>
                </a:spcBef>
                <a:spcAft>
                  <a:spcPts val="0"/>
                </a:spcAft>
                <a:buClr>
                  <a:srgbClr val="333333"/>
                </a:buClr>
                <a:buSzPts val="2000"/>
              </a:pPr>
              <a:r>
                <a:rPr lang="en-US" b="1" dirty="0">
                  <a:solidFill>
                    <a:schemeClr val="bg1"/>
                  </a:solidFill>
                  <a:latin typeface="Arial" panose="020B0604020202020204" pitchFamily="34" charset="0"/>
                  <a:cs typeface="Arial" panose="020B0604020202020204" pitchFamily="34" charset="0"/>
                </a:rPr>
                <a:t>Project Strategy</a:t>
              </a:r>
            </a:p>
          </p:txBody>
        </p:sp>
        <p:pic>
          <p:nvPicPr>
            <p:cNvPr id="42" name="Picture 41">
              <a:extLst>
                <a:ext uri="{FF2B5EF4-FFF2-40B4-BE49-F238E27FC236}">
                  <a16:creationId xmlns:a16="http://schemas.microsoft.com/office/drawing/2014/main" id="{83A620A7-5483-4447-9670-0F8D67F36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43" name="Group 42">
            <a:extLst>
              <a:ext uri="{FF2B5EF4-FFF2-40B4-BE49-F238E27FC236}">
                <a16:creationId xmlns:a16="http://schemas.microsoft.com/office/drawing/2014/main" id="{B02914A7-C65F-4EFB-8FF4-9BB283DC3935}"/>
              </a:ext>
            </a:extLst>
          </p:cNvPr>
          <p:cNvGrpSpPr/>
          <p:nvPr/>
        </p:nvGrpSpPr>
        <p:grpSpPr>
          <a:xfrm>
            <a:off x="-7847639" y="0"/>
            <a:ext cx="9961092" cy="6858000"/>
            <a:chOff x="491575" y="0"/>
            <a:chExt cx="9961092" cy="6858000"/>
          </a:xfrm>
        </p:grpSpPr>
        <p:sp>
          <p:nvSpPr>
            <p:cNvPr id="44" name="Rectangle 43">
              <a:extLst>
                <a:ext uri="{FF2B5EF4-FFF2-40B4-BE49-F238E27FC236}">
                  <a16:creationId xmlns:a16="http://schemas.microsoft.com/office/drawing/2014/main" id="{99DA66B2-8A11-4397-B997-59A37787FEF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DD73F442-B2F9-477E-B4DE-956CBA09D9C3}"/>
                </a:ext>
              </a:extLst>
            </p:cNvPr>
            <p:cNvSpPr txBox="1"/>
            <p:nvPr/>
          </p:nvSpPr>
          <p:spPr>
            <a:xfrm rot="16200000">
              <a:off x="9075258" y="3198409"/>
              <a:ext cx="2171378" cy="523220"/>
            </a:xfrm>
            <a:prstGeom prst="rect">
              <a:avLst/>
            </a:prstGeom>
            <a:noFill/>
          </p:spPr>
          <p:txBody>
            <a:bodyPr wrap="square" rtlCol="0">
              <a:spAutoFit/>
            </a:bodyPr>
            <a:lstStyle/>
            <a:p>
              <a:pPr marL="101600" lvl="0" algn="l" rtl="0">
                <a:spcBef>
                  <a:spcPts val="0"/>
                </a:spcBef>
                <a:spcAft>
                  <a:spcPts val="0"/>
                </a:spcAft>
                <a:buClr>
                  <a:srgbClr val="333333"/>
                </a:buClr>
                <a:buSzPts val="2000"/>
              </a:pPr>
              <a:r>
                <a:rPr lang="en-US" sz="1400" b="1" dirty="0">
                  <a:solidFill>
                    <a:schemeClr val="bg1"/>
                  </a:solidFill>
                  <a:latin typeface="Arial" panose="020B0604020202020204" pitchFamily="34" charset="0"/>
                  <a:cs typeface="Arial" panose="020B0604020202020204" pitchFamily="34" charset="0"/>
                </a:rPr>
                <a:t>Possible concerns to be addressed:</a:t>
              </a:r>
            </a:p>
          </p:txBody>
        </p:sp>
        <p:pic>
          <p:nvPicPr>
            <p:cNvPr id="47" name="Picture 46">
              <a:extLst>
                <a:ext uri="{FF2B5EF4-FFF2-40B4-BE49-F238E27FC236}">
                  <a16:creationId xmlns:a16="http://schemas.microsoft.com/office/drawing/2014/main" id="{7654DCD4-7920-4D83-8D7F-6D3A71A16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id="{7A67CF96-B24C-4BAD-8466-B32ECC2753A1}"/>
              </a:ext>
            </a:extLst>
          </p:cNvPr>
          <p:cNvGrpSpPr/>
          <p:nvPr/>
        </p:nvGrpSpPr>
        <p:grpSpPr>
          <a:xfrm>
            <a:off x="-7985197" y="0"/>
            <a:ext cx="9574094" cy="6858000"/>
            <a:chOff x="491575" y="0"/>
            <a:chExt cx="9574094" cy="6858000"/>
          </a:xfrm>
        </p:grpSpPr>
        <p:sp>
          <p:nvSpPr>
            <p:cNvPr id="49" name="Rectangle 48">
              <a:extLst>
                <a:ext uri="{FF2B5EF4-FFF2-40B4-BE49-F238E27FC236}">
                  <a16:creationId xmlns:a16="http://schemas.microsoft.com/office/drawing/2014/main" id="{8B7B7434-49BE-47D6-BAE6-9B9134F0EC8C}"/>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73DE47E8-526D-4A96-A671-69E14D20D1EB}"/>
                </a:ext>
              </a:extLst>
            </p:cNvPr>
            <p:cNvSpPr txBox="1"/>
            <p:nvPr/>
          </p:nvSpPr>
          <p:spPr>
            <a:xfrm rot="16200000">
              <a:off x="8746453" y="3189609"/>
              <a:ext cx="1992086" cy="646331"/>
            </a:xfrm>
            <a:prstGeom prst="rect">
              <a:avLst/>
            </a:prstGeom>
            <a:noFill/>
          </p:spPr>
          <p:txBody>
            <a:bodyPr wrap="square" rtlCol="0">
              <a:spAutoFit/>
            </a:bodyPr>
            <a:lstStyle/>
            <a:p>
              <a:pPr algn="ctr"/>
              <a:r>
                <a:rPr lang="en-US" b="1" dirty="0">
                  <a:solidFill>
                    <a:schemeClr val="bg1"/>
                  </a:solidFill>
                </a:rPr>
                <a:t>Summary of Dataset</a:t>
              </a:r>
              <a:endParaRPr lang="en-US" b="1" dirty="0">
                <a:solidFill>
                  <a:schemeClr val="bg1"/>
                </a:solidFill>
                <a:latin typeface="Tw Cen MT" panose="020B0602020104020603" pitchFamily="34" charset="0"/>
              </a:endParaRPr>
            </a:p>
          </p:txBody>
        </p:sp>
        <p:pic>
          <p:nvPicPr>
            <p:cNvPr id="83" name="Picture 82">
              <a:extLst>
                <a:ext uri="{FF2B5EF4-FFF2-40B4-BE49-F238E27FC236}">
                  <a16:creationId xmlns:a16="http://schemas.microsoft.com/office/drawing/2014/main" id="{7FD4AAEC-83E5-4832-BEA2-517A195B2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id="{3C6BBB46-3AAE-49B1-8F56-3535CC357FEB}"/>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FA452EB0-3109-45BB-9389-19F84818FE30}"/>
              </a:ext>
            </a:extLst>
          </p:cNvPr>
          <p:cNvGrpSpPr/>
          <p:nvPr/>
        </p:nvGrpSpPr>
        <p:grpSpPr>
          <a:xfrm>
            <a:off x="-7638543" y="-1"/>
            <a:ext cx="8692331" cy="6858000"/>
            <a:chOff x="718505" y="-1"/>
            <a:chExt cx="8692331" cy="6858000"/>
          </a:xfrm>
        </p:grpSpPr>
        <p:sp>
          <p:nvSpPr>
            <p:cNvPr id="86" name="Rectangle 85">
              <a:extLst>
                <a:ext uri="{FF2B5EF4-FFF2-40B4-BE49-F238E27FC236}">
                  <a16:creationId xmlns:a16="http://schemas.microsoft.com/office/drawing/2014/main" id="{DF941D0C-24DA-4E77-BE08-34D6F94BD6FB}"/>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D0B26FA9-EA76-44C1-BA33-E4EBB060AC7E}"/>
                </a:ext>
              </a:extLst>
            </p:cNvPr>
            <p:cNvSpPr txBox="1"/>
            <p:nvPr/>
          </p:nvSpPr>
          <p:spPr>
            <a:xfrm rot="16200000">
              <a:off x="7862463" y="3205215"/>
              <a:ext cx="2450733" cy="464871"/>
            </a:xfrm>
            <a:prstGeom prst="rect">
              <a:avLst/>
            </a:prstGeom>
            <a:noFill/>
          </p:spPr>
          <p:txBody>
            <a:bodyPr wrap="square" rtlCol="0">
              <a:spAutoFit/>
            </a:bodyPr>
            <a:lstStyle/>
            <a:p>
              <a:pPr marL="101600" lvl="0" algn="l" rtl="0">
                <a:lnSpc>
                  <a:spcPct val="150000"/>
                </a:lnSpc>
                <a:spcBef>
                  <a:spcPts val="0"/>
                </a:spcBef>
                <a:spcAft>
                  <a:spcPts val="0"/>
                </a:spcAft>
                <a:buClr>
                  <a:srgbClr val="333333"/>
                </a:buClr>
                <a:buSzPts val="2000"/>
              </a:pPr>
              <a:r>
                <a:rPr lang="en-US" b="1" dirty="0">
                  <a:solidFill>
                    <a:schemeClr val="bg1"/>
                  </a:solidFill>
                  <a:cs typeface="Arial" panose="020B0604020202020204" pitchFamily="34" charset="0"/>
                </a:rPr>
                <a:t>Architecture diagram</a:t>
              </a:r>
            </a:p>
          </p:txBody>
        </p:sp>
        <p:pic>
          <p:nvPicPr>
            <p:cNvPr id="89" name="Picture 88">
              <a:extLst>
                <a:ext uri="{FF2B5EF4-FFF2-40B4-BE49-F238E27FC236}">
                  <a16:creationId xmlns:a16="http://schemas.microsoft.com/office/drawing/2014/main" id="{EF138C1A-5B68-42BE-B6B8-0EE1F4738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90" name="Group 89">
            <a:extLst>
              <a:ext uri="{FF2B5EF4-FFF2-40B4-BE49-F238E27FC236}">
                <a16:creationId xmlns:a16="http://schemas.microsoft.com/office/drawing/2014/main" id="{2C48F6F2-7791-4D91-ADEC-77FE8FA739E3}"/>
              </a:ext>
            </a:extLst>
          </p:cNvPr>
          <p:cNvGrpSpPr/>
          <p:nvPr/>
        </p:nvGrpSpPr>
        <p:grpSpPr>
          <a:xfrm>
            <a:off x="-9396464" y="0"/>
            <a:ext cx="9927504" cy="6858000"/>
            <a:chOff x="-9337032" y="-1"/>
            <a:chExt cx="9927504" cy="6858000"/>
          </a:xfrm>
        </p:grpSpPr>
        <p:sp>
          <p:nvSpPr>
            <p:cNvPr id="91" name="Rectangle 90">
              <a:extLst>
                <a:ext uri="{FF2B5EF4-FFF2-40B4-BE49-F238E27FC236}">
                  <a16:creationId xmlns:a16="http://schemas.microsoft.com/office/drawing/2014/main" id="{F8ED37E9-9873-442F-9B7C-7F4BC1A8F51E}"/>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reeform: Shape 91">
              <a:extLst>
                <a:ext uri="{FF2B5EF4-FFF2-40B4-BE49-F238E27FC236}">
                  <a16:creationId xmlns:a16="http://schemas.microsoft.com/office/drawing/2014/main" id="{F2E020DE-B46A-4F47-97AB-BB6C9038FA2E}"/>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7CF05B7C-3B2D-4CAB-9132-7B756B442063}"/>
                </a:ext>
              </a:extLst>
            </p:cNvPr>
            <p:cNvSpPr txBox="1"/>
            <p:nvPr/>
          </p:nvSpPr>
          <p:spPr>
            <a:xfrm rot="16200000">
              <a:off x="-880237" y="3314797"/>
              <a:ext cx="2450733" cy="338554"/>
            </a:xfrm>
            <a:prstGeom prst="rect">
              <a:avLst/>
            </a:prstGeom>
            <a:noFill/>
          </p:spPr>
          <p:txBody>
            <a:bodyPr wrap="square" rtlCol="0">
              <a:spAutoFit/>
            </a:bodyPr>
            <a:lstStyle/>
            <a:p>
              <a:pPr algn="ctr"/>
              <a:r>
                <a:rPr lang="en-GB" sz="1600" b="1" dirty="0">
                  <a:solidFill>
                    <a:schemeClr val="bg1"/>
                  </a:solidFill>
                </a:rPr>
                <a:t>Amazon Web Services</a:t>
              </a:r>
              <a:endParaRPr lang="en-US" sz="1600" b="1" dirty="0">
                <a:solidFill>
                  <a:schemeClr val="bg1"/>
                </a:solidFill>
                <a:latin typeface="Tw Cen MT" panose="020B0602020104020603" pitchFamily="34" charset="0"/>
              </a:endParaRPr>
            </a:p>
          </p:txBody>
        </p:sp>
        <p:pic>
          <p:nvPicPr>
            <p:cNvPr id="94" name="Picture 93">
              <a:extLst>
                <a:ext uri="{FF2B5EF4-FFF2-40B4-BE49-F238E27FC236}">
                  <a16:creationId xmlns:a16="http://schemas.microsoft.com/office/drawing/2014/main" id="{A04E2F48-2025-4003-B590-1DD957710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9172" y="3305770"/>
              <a:ext cx="530600" cy="530600"/>
            </a:xfrm>
            <a:prstGeom prst="rect">
              <a:avLst/>
            </a:prstGeom>
          </p:spPr>
        </p:pic>
      </p:grpSp>
      <p:grpSp>
        <p:nvGrpSpPr>
          <p:cNvPr id="96" name="Group 95">
            <a:extLst>
              <a:ext uri="{FF2B5EF4-FFF2-40B4-BE49-F238E27FC236}">
                <a16:creationId xmlns:a16="http://schemas.microsoft.com/office/drawing/2014/main" id="{183EA2CA-A17F-4A6A-AC3E-6F8757F77880}"/>
              </a:ext>
            </a:extLst>
          </p:cNvPr>
          <p:cNvGrpSpPr/>
          <p:nvPr/>
        </p:nvGrpSpPr>
        <p:grpSpPr>
          <a:xfrm>
            <a:off x="7894068" y="1411753"/>
            <a:ext cx="1805441" cy="1894017"/>
            <a:chOff x="6381342" y="2182683"/>
            <a:chExt cx="1805441" cy="1894017"/>
          </a:xfrm>
        </p:grpSpPr>
        <p:sp>
          <p:nvSpPr>
            <p:cNvPr id="97" name="Rectangle: Top Corners Rounded 96">
              <a:extLst>
                <a:ext uri="{FF2B5EF4-FFF2-40B4-BE49-F238E27FC236}">
                  <a16:creationId xmlns:a16="http://schemas.microsoft.com/office/drawing/2014/main" id="{225A95EB-3596-4C52-91EE-39023E85BE2D}"/>
                </a:ext>
              </a:extLst>
            </p:cNvPr>
            <p:cNvSpPr/>
            <p:nvPr/>
          </p:nvSpPr>
          <p:spPr>
            <a:xfrm>
              <a:off x="6488272" y="2209800"/>
              <a:ext cx="1591582" cy="1866900"/>
            </a:xfrm>
            <a:prstGeom prst="round2SameRect">
              <a:avLst>
                <a:gd name="adj1" fmla="val 12063"/>
                <a:gd name="adj2" fmla="val 0"/>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D9A6427C-7201-480C-B8BA-C01C9BCA7B52}"/>
                </a:ext>
              </a:extLst>
            </p:cNvPr>
            <p:cNvSpPr txBox="1"/>
            <p:nvPr/>
          </p:nvSpPr>
          <p:spPr>
            <a:xfrm>
              <a:off x="6381342"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Step</a:t>
              </a:r>
            </a:p>
          </p:txBody>
        </p:sp>
        <p:sp>
          <p:nvSpPr>
            <p:cNvPr id="99" name="TextBox 98">
              <a:extLst>
                <a:ext uri="{FF2B5EF4-FFF2-40B4-BE49-F238E27FC236}">
                  <a16:creationId xmlns:a16="http://schemas.microsoft.com/office/drawing/2014/main" id="{74F68486-5533-4B47-B6BA-92533CBB4036}"/>
                </a:ext>
              </a:extLst>
            </p:cNvPr>
            <p:cNvSpPr txBox="1"/>
            <p:nvPr/>
          </p:nvSpPr>
          <p:spPr>
            <a:xfrm>
              <a:off x="6836846"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3</a:t>
              </a:r>
            </a:p>
          </p:txBody>
        </p:sp>
      </p:grpSp>
      <p:grpSp>
        <p:nvGrpSpPr>
          <p:cNvPr id="100" name="Group 99">
            <a:extLst>
              <a:ext uri="{FF2B5EF4-FFF2-40B4-BE49-F238E27FC236}">
                <a16:creationId xmlns:a16="http://schemas.microsoft.com/office/drawing/2014/main" id="{12310FCA-56F2-4778-94B7-C1B5FD53AE20}"/>
              </a:ext>
            </a:extLst>
          </p:cNvPr>
          <p:cNvGrpSpPr/>
          <p:nvPr/>
        </p:nvGrpSpPr>
        <p:grpSpPr>
          <a:xfrm>
            <a:off x="5086112" y="1438373"/>
            <a:ext cx="1805441" cy="1894017"/>
            <a:chOff x="3884465" y="2182683"/>
            <a:chExt cx="1805441" cy="1894017"/>
          </a:xfrm>
        </p:grpSpPr>
        <p:sp>
          <p:nvSpPr>
            <p:cNvPr id="101" name="Rectangle: Top Corners Rounded 100">
              <a:extLst>
                <a:ext uri="{FF2B5EF4-FFF2-40B4-BE49-F238E27FC236}">
                  <a16:creationId xmlns:a16="http://schemas.microsoft.com/office/drawing/2014/main" id="{E792FABC-AA8F-4748-B8FA-DBB9112863AC}"/>
                </a:ext>
              </a:extLst>
            </p:cNvPr>
            <p:cNvSpPr/>
            <p:nvPr/>
          </p:nvSpPr>
          <p:spPr>
            <a:xfrm>
              <a:off x="3991395" y="2209800"/>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3919267-9DA5-4811-B4F4-94D72398E7FD}"/>
                </a:ext>
              </a:extLst>
            </p:cNvPr>
            <p:cNvSpPr txBox="1"/>
            <p:nvPr/>
          </p:nvSpPr>
          <p:spPr>
            <a:xfrm>
              <a:off x="3884465"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Step</a:t>
              </a:r>
            </a:p>
          </p:txBody>
        </p:sp>
        <p:sp>
          <p:nvSpPr>
            <p:cNvPr id="103" name="TextBox 102">
              <a:extLst>
                <a:ext uri="{FF2B5EF4-FFF2-40B4-BE49-F238E27FC236}">
                  <a16:creationId xmlns:a16="http://schemas.microsoft.com/office/drawing/2014/main" id="{FECB41C1-3E79-45AA-B100-38C9E092C776}"/>
                </a:ext>
              </a:extLst>
            </p:cNvPr>
            <p:cNvSpPr txBox="1"/>
            <p:nvPr/>
          </p:nvSpPr>
          <p:spPr>
            <a:xfrm>
              <a:off x="4339969"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2</a:t>
              </a:r>
            </a:p>
          </p:txBody>
        </p:sp>
      </p:grpSp>
      <p:grpSp>
        <p:nvGrpSpPr>
          <p:cNvPr id="104" name="Group 103">
            <a:extLst>
              <a:ext uri="{FF2B5EF4-FFF2-40B4-BE49-F238E27FC236}">
                <a16:creationId xmlns:a16="http://schemas.microsoft.com/office/drawing/2014/main" id="{A87830BE-EEF7-4034-8ABE-3212DB467DB4}"/>
              </a:ext>
            </a:extLst>
          </p:cNvPr>
          <p:cNvGrpSpPr/>
          <p:nvPr/>
        </p:nvGrpSpPr>
        <p:grpSpPr>
          <a:xfrm>
            <a:off x="2278157" y="1469763"/>
            <a:ext cx="1805441" cy="1894017"/>
            <a:chOff x="1387588" y="2182683"/>
            <a:chExt cx="1805441" cy="1894017"/>
          </a:xfrm>
        </p:grpSpPr>
        <p:sp>
          <p:nvSpPr>
            <p:cNvPr id="105" name="Rectangle: Top Corners Rounded 104">
              <a:extLst>
                <a:ext uri="{FF2B5EF4-FFF2-40B4-BE49-F238E27FC236}">
                  <a16:creationId xmlns:a16="http://schemas.microsoft.com/office/drawing/2014/main" id="{F1B87F23-BD02-4DB3-947D-2F61C5B87FEF}"/>
                </a:ext>
              </a:extLst>
            </p:cNvPr>
            <p:cNvSpPr/>
            <p:nvPr/>
          </p:nvSpPr>
          <p:spPr>
            <a:xfrm>
              <a:off x="1494518" y="2209800"/>
              <a:ext cx="1591582"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5D8301A0-49D9-41A5-A227-2E35458E6401}"/>
                </a:ext>
              </a:extLst>
            </p:cNvPr>
            <p:cNvSpPr txBox="1"/>
            <p:nvPr/>
          </p:nvSpPr>
          <p:spPr>
            <a:xfrm>
              <a:off x="1387588"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Step</a:t>
              </a:r>
            </a:p>
          </p:txBody>
        </p:sp>
        <p:sp>
          <p:nvSpPr>
            <p:cNvPr id="107" name="TextBox 106">
              <a:extLst>
                <a:ext uri="{FF2B5EF4-FFF2-40B4-BE49-F238E27FC236}">
                  <a16:creationId xmlns:a16="http://schemas.microsoft.com/office/drawing/2014/main" id="{236675CF-5B12-4D6B-8C03-F29656450255}"/>
                </a:ext>
              </a:extLst>
            </p:cNvPr>
            <p:cNvSpPr txBox="1"/>
            <p:nvPr/>
          </p:nvSpPr>
          <p:spPr>
            <a:xfrm>
              <a:off x="1843092"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1</a:t>
              </a:r>
            </a:p>
          </p:txBody>
        </p:sp>
      </p:grpSp>
      <p:sp>
        <p:nvSpPr>
          <p:cNvPr id="108" name="Freeform: Shape 107">
            <a:extLst>
              <a:ext uri="{FF2B5EF4-FFF2-40B4-BE49-F238E27FC236}">
                <a16:creationId xmlns:a16="http://schemas.microsoft.com/office/drawing/2014/main" id="{48958204-CE05-4E79-AC55-C76FBB79E37F}"/>
              </a:ext>
            </a:extLst>
          </p:cNvPr>
          <p:cNvSpPr/>
          <p:nvPr/>
        </p:nvSpPr>
        <p:spPr>
          <a:xfrm flipV="1">
            <a:off x="2385087" y="2612396"/>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Shape 108">
            <a:extLst>
              <a:ext uri="{FF2B5EF4-FFF2-40B4-BE49-F238E27FC236}">
                <a16:creationId xmlns:a16="http://schemas.microsoft.com/office/drawing/2014/main" id="{406A5A75-24F0-496A-82D6-E2B37B100BBD}"/>
              </a:ext>
            </a:extLst>
          </p:cNvPr>
          <p:cNvSpPr/>
          <p:nvPr/>
        </p:nvSpPr>
        <p:spPr>
          <a:xfrm flipV="1">
            <a:off x="5199887" y="2621063"/>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B8C3E14B-EBB2-49A7-9A4E-9C6AFAF9A364}"/>
              </a:ext>
            </a:extLst>
          </p:cNvPr>
          <p:cNvSpPr/>
          <p:nvPr/>
        </p:nvSpPr>
        <p:spPr>
          <a:xfrm flipV="1">
            <a:off x="8007478" y="2612396"/>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FC94FF53-E358-452A-A5CE-3296318ABBE9}"/>
              </a:ext>
            </a:extLst>
          </p:cNvPr>
          <p:cNvSpPr txBox="1"/>
          <p:nvPr/>
        </p:nvSpPr>
        <p:spPr>
          <a:xfrm>
            <a:off x="2372001" y="3140860"/>
            <a:ext cx="1591582" cy="738664"/>
          </a:xfrm>
          <a:prstGeom prst="rect">
            <a:avLst/>
          </a:prstGeom>
          <a:noFill/>
        </p:spPr>
        <p:txBody>
          <a:bodyPr wrap="square" rtlCol="0">
            <a:spAutoFit/>
          </a:bodyPr>
          <a:lstStyle/>
          <a:p>
            <a:pPr algn="ctr"/>
            <a:r>
              <a:rPr lang="en-US" sz="1400" b="0" i="0" u="none" strike="noStrike" dirty="0">
                <a:effectLst/>
              </a:rPr>
              <a:t>4 data sources  load into S3 for processing</a:t>
            </a:r>
            <a:endParaRPr lang="en-US" sz="1400" b="1" dirty="0"/>
          </a:p>
        </p:txBody>
      </p:sp>
      <p:sp>
        <p:nvSpPr>
          <p:cNvPr id="119" name="TextBox 118">
            <a:extLst>
              <a:ext uri="{FF2B5EF4-FFF2-40B4-BE49-F238E27FC236}">
                <a16:creationId xmlns:a16="http://schemas.microsoft.com/office/drawing/2014/main" id="{BBD17202-B0A7-4912-9A5D-8F55518824B3}"/>
              </a:ext>
            </a:extLst>
          </p:cNvPr>
          <p:cNvSpPr txBox="1"/>
          <p:nvPr/>
        </p:nvSpPr>
        <p:spPr>
          <a:xfrm>
            <a:off x="5187494" y="3145262"/>
            <a:ext cx="1591582" cy="523220"/>
          </a:xfrm>
          <a:prstGeom prst="rect">
            <a:avLst/>
          </a:prstGeom>
          <a:noFill/>
        </p:spPr>
        <p:txBody>
          <a:bodyPr wrap="square" rtlCol="0">
            <a:spAutoFit/>
          </a:bodyPr>
          <a:lstStyle/>
          <a:p>
            <a:pPr algn="ctr"/>
            <a:r>
              <a:rPr lang="en-US" sz="1400" dirty="0">
                <a:latin typeface="Söhne"/>
              </a:rPr>
              <a:t>Perform ETL </a:t>
            </a:r>
            <a:r>
              <a:rPr lang="en-US" sz="1400" dirty="0"/>
              <a:t>and normalization data </a:t>
            </a:r>
            <a:endParaRPr lang="en-US" sz="1100" b="1" dirty="0">
              <a:solidFill>
                <a:srgbClr val="A6A6A6"/>
              </a:solidFill>
            </a:endParaRPr>
          </a:p>
        </p:txBody>
      </p:sp>
      <p:sp>
        <p:nvSpPr>
          <p:cNvPr id="122" name="TextBox 121">
            <a:extLst>
              <a:ext uri="{FF2B5EF4-FFF2-40B4-BE49-F238E27FC236}">
                <a16:creationId xmlns:a16="http://schemas.microsoft.com/office/drawing/2014/main" id="{B38973E8-8FEC-48EF-89C3-A1086AD31515}"/>
              </a:ext>
            </a:extLst>
          </p:cNvPr>
          <p:cNvSpPr txBox="1"/>
          <p:nvPr/>
        </p:nvSpPr>
        <p:spPr>
          <a:xfrm>
            <a:off x="8032270" y="3167388"/>
            <a:ext cx="1591582" cy="523220"/>
          </a:xfrm>
          <a:prstGeom prst="rect">
            <a:avLst/>
          </a:prstGeom>
          <a:noFill/>
        </p:spPr>
        <p:txBody>
          <a:bodyPr wrap="square" rtlCol="0">
            <a:spAutoFit/>
          </a:bodyPr>
          <a:lstStyle/>
          <a:p>
            <a:pPr algn="ctr"/>
            <a:r>
              <a:rPr lang="en-US" sz="1400" dirty="0">
                <a:latin typeface="Söhne"/>
              </a:rPr>
              <a:t>Store the data on Redshift</a:t>
            </a:r>
            <a:endParaRPr lang="en-US" sz="1400" b="1" dirty="0">
              <a:latin typeface="Tw Cen MT" panose="020B0602020104020603" pitchFamily="34" charset="0"/>
            </a:endParaRPr>
          </a:p>
        </p:txBody>
      </p:sp>
      <p:pic>
        <p:nvPicPr>
          <p:cNvPr id="10" name="Picture 9">
            <a:extLst>
              <a:ext uri="{FF2B5EF4-FFF2-40B4-BE49-F238E27FC236}">
                <a16:creationId xmlns:a16="http://schemas.microsoft.com/office/drawing/2014/main" id="{24413393-33CE-FB8F-0E30-95241CF57004}"/>
              </a:ext>
            </a:extLst>
          </p:cNvPr>
          <p:cNvPicPr>
            <a:picLocks noChangeAspect="1"/>
          </p:cNvPicPr>
          <p:nvPr/>
        </p:nvPicPr>
        <p:blipFill>
          <a:blip r:embed="rId3"/>
          <a:stretch>
            <a:fillRect/>
          </a:stretch>
        </p:blipFill>
        <p:spPr>
          <a:xfrm>
            <a:off x="2654922" y="3987456"/>
            <a:ext cx="1003361" cy="1092200"/>
          </a:xfrm>
          <a:prstGeom prst="rect">
            <a:avLst/>
          </a:prstGeom>
        </p:spPr>
      </p:pic>
      <p:pic>
        <p:nvPicPr>
          <p:cNvPr id="152" name="Picture 151">
            <a:extLst>
              <a:ext uri="{FF2B5EF4-FFF2-40B4-BE49-F238E27FC236}">
                <a16:creationId xmlns:a16="http://schemas.microsoft.com/office/drawing/2014/main" id="{CB2DEC92-54A9-76E0-5E9D-F2A2EDADA829}"/>
              </a:ext>
            </a:extLst>
          </p:cNvPr>
          <p:cNvPicPr>
            <a:picLocks noChangeAspect="1"/>
          </p:cNvPicPr>
          <p:nvPr/>
        </p:nvPicPr>
        <p:blipFill>
          <a:blip r:embed="rId4"/>
          <a:stretch>
            <a:fillRect/>
          </a:stretch>
        </p:blipFill>
        <p:spPr>
          <a:xfrm>
            <a:off x="5265489" y="3987456"/>
            <a:ext cx="1406727" cy="1057952"/>
          </a:xfrm>
          <a:prstGeom prst="rect">
            <a:avLst/>
          </a:prstGeom>
        </p:spPr>
      </p:pic>
      <p:pic>
        <p:nvPicPr>
          <p:cNvPr id="153" name="Picture 152">
            <a:extLst>
              <a:ext uri="{FF2B5EF4-FFF2-40B4-BE49-F238E27FC236}">
                <a16:creationId xmlns:a16="http://schemas.microsoft.com/office/drawing/2014/main" id="{F2B38832-DB1D-4238-5E94-1983CA3080A9}"/>
              </a:ext>
            </a:extLst>
          </p:cNvPr>
          <p:cNvPicPr>
            <a:picLocks noChangeAspect="1"/>
          </p:cNvPicPr>
          <p:nvPr/>
        </p:nvPicPr>
        <p:blipFill>
          <a:blip r:embed="rId5"/>
          <a:stretch>
            <a:fillRect/>
          </a:stretch>
        </p:blipFill>
        <p:spPr>
          <a:xfrm>
            <a:off x="8223661" y="3939696"/>
            <a:ext cx="1146253" cy="1011673"/>
          </a:xfrm>
          <a:prstGeom prst="rect">
            <a:avLst/>
          </a:prstGeom>
        </p:spPr>
      </p:pic>
    </p:spTree>
    <p:extLst>
      <p:ext uri="{BB962C8B-B14F-4D97-AF65-F5344CB8AC3E}">
        <p14:creationId xmlns:p14="http://schemas.microsoft.com/office/powerpoint/2010/main" val="13969485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anim calcmode="lin" valueType="num">
                                      <p:cBhvr>
                                        <p:cTn id="8" dur="500" fill="hold"/>
                                        <p:tgtEl>
                                          <p:spTgt spid="108"/>
                                        </p:tgtEl>
                                        <p:attrNameLst>
                                          <p:attrName>ppt_x</p:attrName>
                                        </p:attrNameLst>
                                      </p:cBhvr>
                                      <p:tavLst>
                                        <p:tav tm="0">
                                          <p:val>
                                            <p:strVal val="#ppt_x"/>
                                          </p:val>
                                        </p:tav>
                                        <p:tav tm="100000">
                                          <p:val>
                                            <p:strVal val="#ppt_x"/>
                                          </p:val>
                                        </p:tav>
                                      </p:tavLst>
                                    </p:anim>
                                    <p:anim calcmode="lin" valueType="num">
                                      <p:cBhvr>
                                        <p:cTn id="9" dur="500" fill="hold"/>
                                        <p:tgtEl>
                                          <p:spTgt spid="10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repeatCount="0" fill="hold" nodeType="afterEffect">
                                  <p:stCondLst>
                                    <p:cond delay="250"/>
                                  </p:stCondLst>
                                  <p:childTnLst>
                                    <p:set>
                                      <p:cBhvr>
                                        <p:cTn id="12" dur="1" fill="hold">
                                          <p:stCondLst>
                                            <p:cond delay="0"/>
                                          </p:stCondLst>
                                        </p:cTn>
                                        <p:tgtEl>
                                          <p:spTgt spid="104"/>
                                        </p:tgtEl>
                                        <p:attrNameLst>
                                          <p:attrName>style.visibility</p:attrName>
                                        </p:attrNameLst>
                                      </p:cBhvr>
                                      <p:to>
                                        <p:strVal val="visible"/>
                                      </p:to>
                                    </p:set>
                                    <p:animEffect transition="in" filter="fade">
                                      <p:cBhvr>
                                        <p:cTn id="13" dur="500"/>
                                        <p:tgtEl>
                                          <p:spTgt spid="104"/>
                                        </p:tgtEl>
                                      </p:cBhvr>
                                    </p:animEffect>
                                    <p:anim calcmode="lin" valueType="num">
                                      <p:cBhvr>
                                        <p:cTn id="14" dur="500" fill="hold"/>
                                        <p:tgtEl>
                                          <p:spTgt spid="104"/>
                                        </p:tgtEl>
                                        <p:attrNameLst>
                                          <p:attrName>ppt_x</p:attrName>
                                        </p:attrNameLst>
                                      </p:cBhvr>
                                      <p:tavLst>
                                        <p:tav tm="0">
                                          <p:val>
                                            <p:strVal val="#ppt_x"/>
                                          </p:val>
                                        </p:tav>
                                        <p:tav tm="100000">
                                          <p:val>
                                            <p:strVal val="#ppt_x"/>
                                          </p:val>
                                        </p:tav>
                                      </p:tavLst>
                                    </p:anim>
                                    <p:anim calcmode="lin" valueType="num">
                                      <p:cBhvr>
                                        <p:cTn id="15" dur="5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16"/>
                                        </p:tgtEl>
                                        <p:attrNameLst>
                                          <p:attrName>style.visibility</p:attrName>
                                        </p:attrNameLst>
                                      </p:cBhvr>
                                      <p:to>
                                        <p:strVal val="visible"/>
                                      </p:to>
                                    </p:set>
                                    <p:animEffect transition="in" filter="dissolve">
                                      <p:cBhvr>
                                        <p:cTn id="20" dur="500"/>
                                        <p:tgtEl>
                                          <p:spTgt spid="11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par>
                          <p:cTn id="26" fill="hold">
                            <p:stCondLst>
                              <p:cond delay="500"/>
                            </p:stCondLst>
                            <p:childTnLst>
                              <p:par>
                                <p:cTn id="27" presetID="42" presetClass="entr" presetSubtype="0" fill="hold" grpId="0" nodeType="afterEffect">
                                  <p:stCondLst>
                                    <p:cond delay="250"/>
                                  </p:stCondLst>
                                  <p:childTnLst>
                                    <p:set>
                                      <p:cBhvr>
                                        <p:cTn id="28" dur="1" fill="hold">
                                          <p:stCondLst>
                                            <p:cond delay="0"/>
                                          </p:stCondLst>
                                        </p:cTn>
                                        <p:tgtEl>
                                          <p:spTgt spid="109"/>
                                        </p:tgtEl>
                                        <p:attrNameLst>
                                          <p:attrName>style.visibility</p:attrName>
                                        </p:attrNameLst>
                                      </p:cBhvr>
                                      <p:to>
                                        <p:strVal val="visible"/>
                                      </p:to>
                                    </p:set>
                                    <p:animEffect transition="in" filter="fade">
                                      <p:cBhvr>
                                        <p:cTn id="29" dur="500"/>
                                        <p:tgtEl>
                                          <p:spTgt spid="109"/>
                                        </p:tgtEl>
                                      </p:cBhvr>
                                    </p:animEffect>
                                    <p:anim calcmode="lin" valueType="num">
                                      <p:cBhvr>
                                        <p:cTn id="30" dur="500" fill="hold"/>
                                        <p:tgtEl>
                                          <p:spTgt spid="109"/>
                                        </p:tgtEl>
                                        <p:attrNameLst>
                                          <p:attrName>ppt_x</p:attrName>
                                        </p:attrNameLst>
                                      </p:cBhvr>
                                      <p:tavLst>
                                        <p:tav tm="0">
                                          <p:val>
                                            <p:strVal val="#ppt_x"/>
                                          </p:val>
                                        </p:tav>
                                        <p:tav tm="100000">
                                          <p:val>
                                            <p:strVal val="#ppt_x"/>
                                          </p:val>
                                        </p:tav>
                                      </p:tavLst>
                                    </p:anim>
                                    <p:anim calcmode="lin" valueType="num">
                                      <p:cBhvr>
                                        <p:cTn id="31" dur="500" fill="hold"/>
                                        <p:tgtEl>
                                          <p:spTgt spid="109"/>
                                        </p:tgtEl>
                                        <p:attrNameLst>
                                          <p:attrName>ppt_y</p:attrName>
                                        </p:attrNameLst>
                                      </p:cBhvr>
                                      <p:tavLst>
                                        <p:tav tm="0">
                                          <p:val>
                                            <p:strVal val="#ppt_y+.1"/>
                                          </p:val>
                                        </p:tav>
                                        <p:tav tm="100000">
                                          <p:val>
                                            <p:strVal val="#ppt_y"/>
                                          </p:val>
                                        </p:tav>
                                      </p:tavLst>
                                    </p:anim>
                                  </p:childTnLst>
                                </p:cTn>
                              </p:par>
                            </p:childTnLst>
                          </p:cTn>
                        </p:par>
                        <p:par>
                          <p:cTn id="32" fill="hold">
                            <p:stCondLst>
                              <p:cond delay="1250"/>
                            </p:stCondLst>
                            <p:childTnLst>
                              <p:par>
                                <p:cTn id="33" presetID="42" presetClass="entr" presetSubtype="0" fill="hold" nodeType="afterEffect">
                                  <p:stCondLst>
                                    <p:cond delay="250"/>
                                  </p:stCondLst>
                                  <p:childTnLst>
                                    <p:set>
                                      <p:cBhvr>
                                        <p:cTn id="34" dur="1" fill="hold">
                                          <p:stCondLst>
                                            <p:cond delay="0"/>
                                          </p:stCondLst>
                                        </p:cTn>
                                        <p:tgtEl>
                                          <p:spTgt spid="100"/>
                                        </p:tgtEl>
                                        <p:attrNameLst>
                                          <p:attrName>style.visibility</p:attrName>
                                        </p:attrNameLst>
                                      </p:cBhvr>
                                      <p:to>
                                        <p:strVal val="visible"/>
                                      </p:to>
                                    </p:set>
                                    <p:animEffect transition="in" filter="fade">
                                      <p:cBhvr>
                                        <p:cTn id="35" dur="500"/>
                                        <p:tgtEl>
                                          <p:spTgt spid="100"/>
                                        </p:tgtEl>
                                      </p:cBhvr>
                                    </p:animEffect>
                                    <p:anim calcmode="lin" valueType="num">
                                      <p:cBhvr>
                                        <p:cTn id="36" dur="500" fill="hold"/>
                                        <p:tgtEl>
                                          <p:spTgt spid="100"/>
                                        </p:tgtEl>
                                        <p:attrNameLst>
                                          <p:attrName>ppt_x</p:attrName>
                                        </p:attrNameLst>
                                      </p:cBhvr>
                                      <p:tavLst>
                                        <p:tav tm="0">
                                          <p:val>
                                            <p:strVal val="#ppt_x"/>
                                          </p:val>
                                        </p:tav>
                                        <p:tav tm="100000">
                                          <p:val>
                                            <p:strVal val="#ppt_x"/>
                                          </p:val>
                                        </p:tav>
                                      </p:tavLst>
                                    </p:anim>
                                    <p:anim calcmode="lin" valueType="num">
                                      <p:cBhvr>
                                        <p:cTn id="37" dur="500" fill="hold"/>
                                        <p:tgtEl>
                                          <p:spTgt spid="10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dissolve">
                                      <p:cBhvr>
                                        <p:cTn id="42" dur="500"/>
                                        <p:tgtEl>
                                          <p:spTgt spid="1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52"/>
                                        </p:tgtEl>
                                        <p:attrNameLst>
                                          <p:attrName>style.visibility</p:attrName>
                                        </p:attrNameLst>
                                      </p:cBhvr>
                                      <p:to>
                                        <p:strVal val="visible"/>
                                      </p:to>
                                    </p:set>
                                    <p:animEffect transition="in" filter="wipe(down)">
                                      <p:cBhvr>
                                        <p:cTn id="47" dur="500"/>
                                        <p:tgtEl>
                                          <p:spTgt spid="152"/>
                                        </p:tgtEl>
                                      </p:cBhvr>
                                    </p:animEffect>
                                  </p:childTnLst>
                                </p:cTn>
                              </p:par>
                            </p:childTnLst>
                          </p:cTn>
                        </p:par>
                        <p:par>
                          <p:cTn id="48" fill="hold">
                            <p:stCondLst>
                              <p:cond delay="500"/>
                            </p:stCondLst>
                            <p:childTnLst>
                              <p:par>
                                <p:cTn id="49" presetID="42" presetClass="entr" presetSubtype="0" fill="hold" grpId="0" nodeType="afterEffect">
                                  <p:stCondLst>
                                    <p:cond delay="250"/>
                                  </p:stCondLst>
                                  <p:childTnLst>
                                    <p:set>
                                      <p:cBhvr>
                                        <p:cTn id="50" dur="1" fill="hold">
                                          <p:stCondLst>
                                            <p:cond delay="0"/>
                                          </p:stCondLst>
                                        </p:cTn>
                                        <p:tgtEl>
                                          <p:spTgt spid="110"/>
                                        </p:tgtEl>
                                        <p:attrNameLst>
                                          <p:attrName>style.visibility</p:attrName>
                                        </p:attrNameLst>
                                      </p:cBhvr>
                                      <p:to>
                                        <p:strVal val="visible"/>
                                      </p:to>
                                    </p:set>
                                    <p:animEffect transition="in" filter="fade">
                                      <p:cBhvr>
                                        <p:cTn id="51" dur="500"/>
                                        <p:tgtEl>
                                          <p:spTgt spid="110"/>
                                        </p:tgtEl>
                                      </p:cBhvr>
                                    </p:animEffect>
                                    <p:anim calcmode="lin" valueType="num">
                                      <p:cBhvr>
                                        <p:cTn id="52" dur="500" fill="hold"/>
                                        <p:tgtEl>
                                          <p:spTgt spid="110"/>
                                        </p:tgtEl>
                                        <p:attrNameLst>
                                          <p:attrName>ppt_x</p:attrName>
                                        </p:attrNameLst>
                                      </p:cBhvr>
                                      <p:tavLst>
                                        <p:tav tm="0">
                                          <p:val>
                                            <p:strVal val="#ppt_x"/>
                                          </p:val>
                                        </p:tav>
                                        <p:tav tm="100000">
                                          <p:val>
                                            <p:strVal val="#ppt_x"/>
                                          </p:val>
                                        </p:tav>
                                      </p:tavLst>
                                    </p:anim>
                                    <p:anim calcmode="lin" valueType="num">
                                      <p:cBhvr>
                                        <p:cTn id="53" dur="500" fill="hold"/>
                                        <p:tgtEl>
                                          <p:spTgt spid="110"/>
                                        </p:tgtEl>
                                        <p:attrNameLst>
                                          <p:attrName>ppt_y</p:attrName>
                                        </p:attrNameLst>
                                      </p:cBhvr>
                                      <p:tavLst>
                                        <p:tav tm="0">
                                          <p:val>
                                            <p:strVal val="#ppt_y+.1"/>
                                          </p:val>
                                        </p:tav>
                                        <p:tav tm="100000">
                                          <p:val>
                                            <p:strVal val="#ppt_y"/>
                                          </p:val>
                                        </p:tav>
                                      </p:tavLst>
                                    </p:anim>
                                  </p:childTnLst>
                                </p:cTn>
                              </p:par>
                            </p:childTnLst>
                          </p:cTn>
                        </p:par>
                        <p:par>
                          <p:cTn id="54" fill="hold">
                            <p:stCondLst>
                              <p:cond delay="1250"/>
                            </p:stCondLst>
                            <p:childTnLst>
                              <p:par>
                                <p:cTn id="55" presetID="42" presetClass="entr" presetSubtype="0" fill="hold" nodeType="afterEffect">
                                  <p:stCondLst>
                                    <p:cond delay="250"/>
                                  </p:stCondLst>
                                  <p:childTnLst>
                                    <p:set>
                                      <p:cBhvr>
                                        <p:cTn id="56" dur="1" fill="hold">
                                          <p:stCondLst>
                                            <p:cond delay="0"/>
                                          </p:stCondLst>
                                        </p:cTn>
                                        <p:tgtEl>
                                          <p:spTgt spid="96"/>
                                        </p:tgtEl>
                                        <p:attrNameLst>
                                          <p:attrName>style.visibility</p:attrName>
                                        </p:attrNameLst>
                                      </p:cBhvr>
                                      <p:to>
                                        <p:strVal val="visible"/>
                                      </p:to>
                                    </p:set>
                                    <p:animEffect transition="in" filter="fade">
                                      <p:cBhvr>
                                        <p:cTn id="57" dur="500"/>
                                        <p:tgtEl>
                                          <p:spTgt spid="96"/>
                                        </p:tgtEl>
                                      </p:cBhvr>
                                    </p:animEffect>
                                    <p:anim calcmode="lin" valueType="num">
                                      <p:cBhvr>
                                        <p:cTn id="58" dur="500" fill="hold"/>
                                        <p:tgtEl>
                                          <p:spTgt spid="96"/>
                                        </p:tgtEl>
                                        <p:attrNameLst>
                                          <p:attrName>ppt_x</p:attrName>
                                        </p:attrNameLst>
                                      </p:cBhvr>
                                      <p:tavLst>
                                        <p:tav tm="0">
                                          <p:val>
                                            <p:strVal val="#ppt_x"/>
                                          </p:val>
                                        </p:tav>
                                        <p:tav tm="100000">
                                          <p:val>
                                            <p:strVal val="#ppt_x"/>
                                          </p:val>
                                        </p:tav>
                                      </p:tavLst>
                                    </p:anim>
                                    <p:anim calcmode="lin" valueType="num">
                                      <p:cBhvr>
                                        <p:cTn id="59" dur="5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122"/>
                                        </p:tgtEl>
                                        <p:attrNameLst>
                                          <p:attrName>style.visibility</p:attrName>
                                        </p:attrNameLst>
                                      </p:cBhvr>
                                      <p:to>
                                        <p:strVal val="visible"/>
                                      </p:to>
                                    </p:set>
                                    <p:animEffect transition="in" filter="dissolve">
                                      <p:cBhvr>
                                        <p:cTn id="64" dur="500"/>
                                        <p:tgtEl>
                                          <p:spTgt spid="122"/>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153"/>
                                        </p:tgtEl>
                                        <p:attrNameLst>
                                          <p:attrName>style.visibility</p:attrName>
                                        </p:attrNameLst>
                                      </p:cBhvr>
                                      <p:to>
                                        <p:strVal val="visible"/>
                                      </p:to>
                                    </p:set>
                                    <p:animEffect transition="in" filter="dissolve">
                                      <p:cBhvr>
                                        <p:cTn id="69"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P spid="110" grpId="0" animBg="1"/>
      <p:bldP spid="116" grpId="0"/>
      <p:bldP spid="119" grpId="0"/>
      <p:bldP spid="1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1B09061-6590-BDA2-2D78-650FD252211A}"/>
              </a:ext>
            </a:extLst>
          </p:cNvPr>
          <p:cNvGrpSpPr/>
          <p:nvPr/>
        </p:nvGrpSpPr>
        <p:grpSpPr>
          <a:xfrm>
            <a:off x="-290920" y="0"/>
            <a:ext cx="12958079" cy="6858000"/>
            <a:chOff x="-290920" y="0"/>
            <a:chExt cx="12958079" cy="6858000"/>
          </a:xfrm>
        </p:grpSpPr>
        <p:sp>
          <p:nvSpPr>
            <p:cNvPr id="8" name="Rectangle 7">
              <a:extLst>
                <a:ext uri="{FF2B5EF4-FFF2-40B4-BE49-F238E27FC236}">
                  <a16:creationId xmlns:a16="http://schemas.microsoft.com/office/drawing/2014/main" id="{5C37A1F8-864D-63DB-BFC9-B36986FF0EA9}"/>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34">
              <a:extLst>
                <a:ext uri="{FF2B5EF4-FFF2-40B4-BE49-F238E27FC236}">
                  <a16:creationId xmlns:a16="http://schemas.microsoft.com/office/drawing/2014/main" id="{2D4FBEA6-382D-0C35-102B-92FF811D37D7}"/>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FE81B27-0B25-2BB8-C852-81BAAE92F59E}"/>
                </a:ext>
              </a:extLst>
            </p:cNvPr>
            <p:cNvSpPr txBox="1"/>
            <p:nvPr/>
          </p:nvSpPr>
          <p:spPr>
            <a:xfrm rot="16200000">
              <a:off x="11194063" y="3060459"/>
              <a:ext cx="1992086" cy="954107"/>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List of contents</a:t>
              </a:r>
            </a:p>
            <a:p>
              <a:pPr algn="ctr"/>
              <a:endParaRPr lang="en-US" sz="3600" b="1" dirty="0">
                <a:solidFill>
                  <a:srgbClr val="F0EEF0"/>
                </a:solidFill>
                <a:latin typeface="Tw Cen MT" panose="020B0602020104020603" pitchFamily="34" charset="0"/>
              </a:endParaRPr>
            </a:p>
          </p:txBody>
        </p:sp>
        <p:pic>
          <p:nvPicPr>
            <p:cNvPr id="11" name="Picture 10">
              <a:extLst>
                <a:ext uri="{FF2B5EF4-FFF2-40B4-BE49-F238E27FC236}">
                  <a16:creationId xmlns:a16="http://schemas.microsoft.com/office/drawing/2014/main" id="{7E618ECD-8DA8-EF4C-BC1E-C93174FE91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12" name="Group 11">
            <a:extLst>
              <a:ext uri="{FF2B5EF4-FFF2-40B4-BE49-F238E27FC236}">
                <a16:creationId xmlns:a16="http://schemas.microsoft.com/office/drawing/2014/main" id="{119BC10D-FFFB-5C32-B76C-A5C8BC05427C}"/>
              </a:ext>
            </a:extLst>
          </p:cNvPr>
          <p:cNvGrpSpPr/>
          <p:nvPr/>
        </p:nvGrpSpPr>
        <p:grpSpPr>
          <a:xfrm>
            <a:off x="116420" y="188913"/>
            <a:ext cx="11447501" cy="6858000"/>
            <a:chOff x="213096" y="0"/>
            <a:chExt cx="11447501" cy="6858000"/>
          </a:xfrm>
        </p:grpSpPr>
        <p:sp>
          <p:nvSpPr>
            <p:cNvPr id="13" name="Rectangle 12">
              <a:extLst>
                <a:ext uri="{FF2B5EF4-FFF2-40B4-BE49-F238E27FC236}">
                  <a16:creationId xmlns:a16="http://schemas.microsoft.com/office/drawing/2014/main" id="{B3702FF1-F995-7E0F-5625-E843CD24FF9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39">
              <a:extLst>
                <a:ext uri="{FF2B5EF4-FFF2-40B4-BE49-F238E27FC236}">
                  <a16:creationId xmlns:a16="http://schemas.microsoft.com/office/drawing/2014/main" id="{B5D27CA8-6532-3B21-669A-BB34ED451A45}"/>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9FA644A2-0147-A534-CF7A-8B4DB4A21C79}"/>
                </a:ext>
              </a:extLst>
            </p:cNvPr>
            <p:cNvSpPr txBox="1"/>
            <p:nvPr/>
          </p:nvSpPr>
          <p:spPr>
            <a:xfrm rot="16200000">
              <a:off x="10161009" y="3104125"/>
              <a:ext cx="2352851" cy="456535"/>
            </a:xfrm>
            <a:prstGeom prst="rect">
              <a:avLst/>
            </a:prstGeom>
            <a:noFill/>
          </p:spPr>
          <p:txBody>
            <a:bodyPr wrap="square" rtlCol="0">
              <a:spAutoFit/>
            </a:bodyPr>
            <a:lstStyle/>
            <a:p>
              <a:pPr marL="101600" lvl="0" algn="l" rtl="0">
                <a:lnSpc>
                  <a:spcPct val="150000"/>
                </a:lnSpc>
                <a:spcBef>
                  <a:spcPts val="0"/>
                </a:spcBef>
                <a:spcAft>
                  <a:spcPts val="0"/>
                </a:spcAft>
                <a:buClr>
                  <a:srgbClr val="333333"/>
                </a:buClr>
                <a:buSzPts val="2000"/>
              </a:pPr>
              <a:r>
                <a:rPr lang="en-US" b="1" dirty="0">
                  <a:solidFill>
                    <a:schemeClr val="bg1"/>
                  </a:solidFill>
                  <a:latin typeface="Arial" panose="020B0604020202020204" pitchFamily="34" charset="0"/>
                  <a:cs typeface="Arial" panose="020B0604020202020204" pitchFamily="34" charset="0"/>
                </a:rPr>
                <a:t>Project Strategy</a:t>
              </a:r>
            </a:p>
          </p:txBody>
        </p:sp>
        <p:pic>
          <p:nvPicPr>
            <p:cNvPr id="16" name="Picture 15">
              <a:extLst>
                <a:ext uri="{FF2B5EF4-FFF2-40B4-BE49-F238E27FC236}">
                  <a16:creationId xmlns:a16="http://schemas.microsoft.com/office/drawing/2014/main" id="{111BB075-165F-11F1-C4C2-690682EC93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17" name="Group 16">
            <a:extLst>
              <a:ext uri="{FF2B5EF4-FFF2-40B4-BE49-F238E27FC236}">
                <a16:creationId xmlns:a16="http://schemas.microsoft.com/office/drawing/2014/main" id="{DEFA6643-D35C-B9FB-FA48-76B2A9F96A19}"/>
              </a:ext>
            </a:extLst>
          </p:cNvPr>
          <p:cNvGrpSpPr/>
          <p:nvPr/>
        </p:nvGrpSpPr>
        <p:grpSpPr>
          <a:xfrm>
            <a:off x="-7847639" y="0"/>
            <a:ext cx="9961092" cy="6858000"/>
            <a:chOff x="491575" y="0"/>
            <a:chExt cx="9961092" cy="6858000"/>
          </a:xfrm>
        </p:grpSpPr>
        <p:sp>
          <p:nvSpPr>
            <p:cNvPr id="18" name="Rectangle 17">
              <a:extLst>
                <a:ext uri="{FF2B5EF4-FFF2-40B4-BE49-F238E27FC236}">
                  <a16:creationId xmlns:a16="http://schemas.microsoft.com/office/drawing/2014/main" id="{34E3782E-E28F-586C-F03F-956E79E1C116}"/>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44">
              <a:extLst>
                <a:ext uri="{FF2B5EF4-FFF2-40B4-BE49-F238E27FC236}">
                  <a16:creationId xmlns:a16="http://schemas.microsoft.com/office/drawing/2014/main" id="{EA1C29A7-BA77-759D-C19A-983B9745F265}"/>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220C290E-0FEF-0073-3757-294548C71B22}"/>
                </a:ext>
              </a:extLst>
            </p:cNvPr>
            <p:cNvSpPr txBox="1"/>
            <p:nvPr/>
          </p:nvSpPr>
          <p:spPr>
            <a:xfrm rot="16200000">
              <a:off x="9075258" y="3198409"/>
              <a:ext cx="2171378" cy="523220"/>
            </a:xfrm>
            <a:prstGeom prst="rect">
              <a:avLst/>
            </a:prstGeom>
            <a:noFill/>
          </p:spPr>
          <p:txBody>
            <a:bodyPr wrap="square" rtlCol="0">
              <a:spAutoFit/>
            </a:bodyPr>
            <a:lstStyle/>
            <a:p>
              <a:pPr marL="101600" lvl="0" algn="l" rtl="0">
                <a:spcBef>
                  <a:spcPts val="0"/>
                </a:spcBef>
                <a:spcAft>
                  <a:spcPts val="0"/>
                </a:spcAft>
                <a:buClr>
                  <a:srgbClr val="333333"/>
                </a:buClr>
                <a:buSzPts val="2000"/>
              </a:pPr>
              <a:r>
                <a:rPr lang="en-US" sz="1400" b="1" dirty="0">
                  <a:solidFill>
                    <a:schemeClr val="bg1"/>
                  </a:solidFill>
                  <a:latin typeface="Arial" panose="020B0604020202020204" pitchFamily="34" charset="0"/>
                  <a:cs typeface="Arial" panose="020B0604020202020204" pitchFamily="34" charset="0"/>
                </a:rPr>
                <a:t>Possible concerns to be addressed:</a:t>
              </a:r>
            </a:p>
          </p:txBody>
        </p:sp>
        <p:pic>
          <p:nvPicPr>
            <p:cNvPr id="21" name="Picture 20">
              <a:extLst>
                <a:ext uri="{FF2B5EF4-FFF2-40B4-BE49-F238E27FC236}">
                  <a16:creationId xmlns:a16="http://schemas.microsoft.com/office/drawing/2014/main" id="{0111A20C-04CB-7F16-8D89-54DFAE7ECD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22" name="Group 21">
            <a:extLst>
              <a:ext uri="{FF2B5EF4-FFF2-40B4-BE49-F238E27FC236}">
                <a16:creationId xmlns:a16="http://schemas.microsoft.com/office/drawing/2014/main" id="{7CCE971A-D3ED-CF67-617D-7AD4DF470FE2}"/>
              </a:ext>
            </a:extLst>
          </p:cNvPr>
          <p:cNvGrpSpPr/>
          <p:nvPr/>
        </p:nvGrpSpPr>
        <p:grpSpPr>
          <a:xfrm>
            <a:off x="-7985197" y="0"/>
            <a:ext cx="9574094" cy="6858000"/>
            <a:chOff x="491575" y="0"/>
            <a:chExt cx="9574094" cy="6858000"/>
          </a:xfrm>
        </p:grpSpPr>
        <p:sp>
          <p:nvSpPr>
            <p:cNvPr id="23" name="Rectangle 22">
              <a:extLst>
                <a:ext uri="{FF2B5EF4-FFF2-40B4-BE49-F238E27FC236}">
                  <a16:creationId xmlns:a16="http://schemas.microsoft.com/office/drawing/2014/main" id="{D1AD4087-C5CA-BEA5-3296-8955E7051AC9}"/>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80">
              <a:extLst>
                <a:ext uri="{FF2B5EF4-FFF2-40B4-BE49-F238E27FC236}">
                  <a16:creationId xmlns:a16="http://schemas.microsoft.com/office/drawing/2014/main" id="{33CCDDE4-92CE-C311-DF46-56F34BD5D1E0}"/>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90CAF1C9-0B65-B754-79FA-055891AD7E04}"/>
                </a:ext>
              </a:extLst>
            </p:cNvPr>
            <p:cNvSpPr txBox="1"/>
            <p:nvPr/>
          </p:nvSpPr>
          <p:spPr>
            <a:xfrm rot="16200000">
              <a:off x="8746453" y="3189609"/>
              <a:ext cx="1992086" cy="646331"/>
            </a:xfrm>
            <a:prstGeom prst="rect">
              <a:avLst/>
            </a:prstGeom>
            <a:noFill/>
          </p:spPr>
          <p:txBody>
            <a:bodyPr wrap="square" rtlCol="0">
              <a:spAutoFit/>
            </a:bodyPr>
            <a:lstStyle/>
            <a:p>
              <a:pPr algn="ctr"/>
              <a:r>
                <a:rPr lang="en-US" b="1" dirty="0">
                  <a:solidFill>
                    <a:schemeClr val="bg1"/>
                  </a:solidFill>
                </a:rPr>
                <a:t>Summary of Dataset</a:t>
              </a:r>
              <a:endParaRPr lang="en-US" b="1" dirty="0">
                <a:solidFill>
                  <a:schemeClr val="bg1"/>
                </a:solidFill>
                <a:latin typeface="Tw Cen MT" panose="020B0602020104020603" pitchFamily="34" charset="0"/>
              </a:endParaRPr>
            </a:p>
          </p:txBody>
        </p:sp>
        <p:pic>
          <p:nvPicPr>
            <p:cNvPr id="26" name="Picture 25">
              <a:extLst>
                <a:ext uri="{FF2B5EF4-FFF2-40B4-BE49-F238E27FC236}">
                  <a16:creationId xmlns:a16="http://schemas.microsoft.com/office/drawing/2014/main" id="{EC860BAB-32DB-B260-F876-D8F576BF7F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27" name="Rectangle 26">
            <a:extLst>
              <a:ext uri="{FF2B5EF4-FFF2-40B4-BE49-F238E27FC236}">
                <a16:creationId xmlns:a16="http://schemas.microsoft.com/office/drawing/2014/main" id="{EC142659-59FD-981A-C73B-EF1AE1218435}"/>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9F007662-F6DB-B2F1-5B97-ED04DA150B5A}"/>
              </a:ext>
            </a:extLst>
          </p:cNvPr>
          <p:cNvGrpSpPr/>
          <p:nvPr/>
        </p:nvGrpSpPr>
        <p:grpSpPr>
          <a:xfrm>
            <a:off x="-7638543" y="-1"/>
            <a:ext cx="8692331" cy="6858000"/>
            <a:chOff x="718505" y="-1"/>
            <a:chExt cx="8692331" cy="6858000"/>
          </a:xfrm>
        </p:grpSpPr>
        <p:sp>
          <p:nvSpPr>
            <p:cNvPr id="29" name="Rectangle 28">
              <a:extLst>
                <a:ext uri="{FF2B5EF4-FFF2-40B4-BE49-F238E27FC236}">
                  <a16:creationId xmlns:a16="http://schemas.microsoft.com/office/drawing/2014/main" id="{458B2802-4BCC-1E09-3D90-670434CF0D68}"/>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86">
              <a:extLst>
                <a:ext uri="{FF2B5EF4-FFF2-40B4-BE49-F238E27FC236}">
                  <a16:creationId xmlns:a16="http://schemas.microsoft.com/office/drawing/2014/main" id="{4480C0E3-F386-7A29-0A8E-24291491070F}"/>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BCFA09FC-6AA4-F61F-59B6-1044EE98ABAF}"/>
                </a:ext>
              </a:extLst>
            </p:cNvPr>
            <p:cNvSpPr txBox="1"/>
            <p:nvPr/>
          </p:nvSpPr>
          <p:spPr>
            <a:xfrm rot="16200000">
              <a:off x="7862463" y="3205215"/>
              <a:ext cx="2450733" cy="464871"/>
            </a:xfrm>
            <a:prstGeom prst="rect">
              <a:avLst/>
            </a:prstGeom>
            <a:noFill/>
          </p:spPr>
          <p:txBody>
            <a:bodyPr wrap="square" rtlCol="0">
              <a:spAutoFit/>
            </a:bodyPr>
            <a:lstStyle/>
            <a:p>
              <a:pPr marL="101600" lvl="0" algn="l" rtl="0">
                <a:lnSpc>
                  <a:spcPct val="150000"/>
                </a:lnSpc>
                <a:spcBef>
                  <a:spcPts val="0"/>
                </a:spcBef>
                <a:spcAft>
                  <a:spcPts val="0"/>
                </a:spcAft>
                <a:buClr>
                  <a:srgbClr val="333333"/>
                </a:buClr>
                <a:buSzPts val="2000"/>
              </a:pPr>
              <a:r>
                <a:rPr lang="en-US" b="1" dirty="0">
                  <a:solidFill>
                    <a:schemeClr val="bg1"/>
                  </a:solidFill>
                  <a:cs typeface="Arial" panose="020B0604020202020204" pitchFamily="34" charset="0"/>
                </a:rPr>
                <a:t>Architecture diagram</a:t>
              </a:r>
            </a:p>
          </p:txBody>
        </p:sp>
        <p:pic>
          <p:nvPicPr>
            <p:cNvPr id="32" name="Picture 31">
              <a:extLst>
                <a:ext uri="{FF2B5EF4-FFF2-40B4-BE49-F238E27FC236}">
                  <a16:creationId xmlns:a16="http://schemas.microsoft.com/office/drawing/2014/main" id="{59C81764-7ABA-B3C6-A3A7-251E3A9EF9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33" name="Group 32">
            <a:extLst>
              <a:ext uri="{FF2B5EF4-FFF2-40B4-BE49-F238E27FC236}">
                <a16:creationId xmlns:a16="http://schemas.microsoft.com/office/drawing/2014/main" id="{CA3982B2-E9E8-45EF-20A1-47C549D19ADB}"/>
              </a:ext>
            </a:extLst>
          </p:cNvPr>
          <p:cNvGrpSpPr/>
          <p:nvPr/>
        </p:nvGrpSpPr>
        <p:grpSpPr>
          <a:xfrm>
            <a:off x="-9396464" y="0"/>
            <a:ext cx="9927504" cy="6858000"/>
            <a:chOff x="-9337032" y="-1"/>
            <a:chExt cx="9927504" cy="6858000"/>
          </a:xfrm>
        </p:grpSpPr>
        <p:sp>
          <p:nvSpPr>
            <p:cNvPr id="34" name="Rectangle 33">
              <a:extLst>
                <a:ext uri="{FF2B5EF4-FFF2-40B4-BE49-F238E27FC236}">
                  <a16:creationId xmlns:a16="http://schemas.microsoft.com/office/drawing/2014/main" id="{4B548BFA-000E-3643-7CEE-77679C2A8F65}"/>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91">
              <a:extLst>
                <a:ext uri="{FF2B5EF4-FFF2-40B4-BE49-F238E27FC236}">
                  <a16:creationId xmlns:a16="http://schemas.microsoft.com/office/drawing/2014/main" id="{D6F625E1-9DF7-A597-C059-C44A7A6758E5}"/>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39DE3D34-0DE7-F4C1-405B-648AB59A7BBA}"/>
                </a:ext>
              </a:extLst>
            </p:cNvPr>
            <p:cNvSpPr txBox="1"/>
            <p:nvPr/>
          </p:nvSpPr>
          <p:spPr>
            <a:xfrm rot="16200000">
              <a:off x="-880237" y="3314797"/>
              <a:ext cx="2450733" cy="338554"/>
            </a:xfrm>
            <a:prstGeom prst="rect">
              <a:avLst/>
            </a:prstGeom>
            <a:noFill/>
          </p:spPr>
          <p:txBody>
            <a:bodyPr wrap="square" rtlCol="0">
              <a:spAutoFit/>
            </a:bodyPr>
            <a:lstStyle/>
            <a:p>
              <a:pPr algn="ctr"/>
              <a:r>
                <a:rPr lang="en-GB" sz="1600" b="1" dirty="0">
                  <a:solidFill>
                    <a:schemeClr val="bg1"/>
                  </a:solidFill>
                </a:rPr>
                <a:t>Amazon Web Services</a:t>
              </a:r>
              <a:endParaRPr lang="en-US" sz="1600" b="1" dirty="0">
                <a:solidFill>
                  <a:schemeClr val="bg1"/>
                </a:solidFill>
                <a:latin typeface="Tw Cen MT" panose="020B0602020104020603" pitchFamily="34" charset="0"/>
              </a:endParaRPr>
            </a:p>
          </p:txBody>
        </p:sp>
        <p:pic>
          <p:nvPicPr>
            <p:cNvPr id="37" name="Picture 36">
              <a:extLst>
                <a:ext uri="{FF2B5EF4-FFF2-40B4-BE49-F238E27FC236}">
                  <a16:creationId xmlns:a16="http://schemas.microsoft.com/office/drawing/2014/main" id="{07E3E8CC-67CD-8D47-9A92-E265AF43EA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9172" y="3305770"/>
              <a:ext cx="530600" cy="530600"/>
            </a:xfrm>
            <a:prstGeom prst="rect">
              <a:avLst/>
            </a:prstGeom>
          </p:spPr>
        </p:pic>
      </p:grpSp>
      <p:grpSp>
        <p:nvGrpSpPr>
          <p:cNvPr id="38" name="Group 37">
            <a:extLst>
              <a:ext uri="{FF2B5EF4-FFF2-40B4-BE49-F238E27FC236}">
                <a16:creationId xmlns:a16="http://schemas.microsoft.com/office/drawing/2014/main" id="{B561B8BE-2BEB-E5E7-1440-3158316D2F0D}"/>
              </a:ext>
            </a:extLst>
          </p:cNvPr>
          <p:cNvGrpSpPr/>
          <p:nvPr/>
        </p:nvGrpSpPr>
        <p:grpSpPr>
          <a:xfrm>
            <a:off x="7707786" y="1414377"/>
            <a:ext cx="1805441" cy="1894017"/>
            <a:chOff x="6381342" y="2182683"/>
            <a:chExt cx="1805441" cy="1894017"/>
          </a:xfrm>
        </p:grpSpPr>
        <p:sp>
          <p:nvSpPr>
            <p:cNvPr id="39" name="Rectangle: Top Corners Rounded 96">
              <a:extLst>
                <a:ext uri="{FF2B5EF4-FFF2-40B4-BE49-F238E27FC236}">
                  <a16:creationId xmlns:a16="http://schemas.microsoft.com/office/drawing/2014/main" id="{4E01ACA4-3124-32B9-2655-7FFF6D8F3D3C}"/>
                </a:ext>
              </a:extLst>
            </p:cNvPr>
            <p:cNvSpPr/>
            <p:nvPr/>
          </p:nvSpPr>
          <p:spPr>
            <a:xfrm>
              <a:off x="6488272" y="2209800"/>
              <a:ext cx="1591582" cy="1866900"/>
            </a:xfrm>
            <a:prstGeom prst="round2SameRect">
              <a:avLst>
                <a:gd name="adj1" fmla="val 12063"/>
                <a:gd name="adj2" fmla="val 0"/>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9A9EBE7D-F59F-BF37-7BC3-C50001B538F4}"/>
                </a:ext>
              </a:extLst>
            </p:cNvPr>
            <p:cNvSpPr txBox="1"/>
            <p:nvPr/>
          </p:nvSpPr>
          <p:spPr>
            <a:xfrm>
              <a:off x="6381342"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Step</a:t>
              </a:r>
            </a:p>
          </p:txBody>
        </p:sp>
        <p:sp>
          <p:nvSpPr>
            <p:cNvPr id="41" name="TextBox 40">
              <a:extLst>
                <a:ext uri="{FF2B5EF4-FFF2-40B4-BE49-F238E27FC236}">
                  <a16:creationId xmlns:a16="http://schemas.microsoft.com/office/drawing/2014/main" id="{77B23FE7-43B3-49CE-9B01-4888EEAC8B9F}"/>
                </a:ext>
              </a:extLst>
            </p:cNvPr>
            <p:cNvSpPr txBox="1"/>
            <p:nvPr/>
          </p:nvSpPr>
          <p:spPr>
            <a:xfrm>
              <a:off x="6836846"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6</a:t>
              </a:r>
            </a:p>
          </p:txBody>
        </p:sp>
      </p:grpSp>
      <p:grpSp>
        <p:nvGrpSpPr>
          <p:cNvPr id="42" name="Group 41">
            <a:extLst>
              <a:ext uri="{FF2B5EF4-FFF2-40B4-BE49-F238E27FC236}">
                <a16:creationId xmlns:a16="http://schemas.microsoft.com/office/drawing/2014/main" id="{1FE17EB7-8BE4-C6D0-B599-68C2A403C50D}"/>
              </a:ext>
            </a:extLst>
          </p:cNvPr>
          <p:cNvGrpSpPr/>
          <p:nvPr/>
        </p:nvGrpSpPr>
        <p:grpSpPr>
          <a:xfrm>
            <a:off x="4998231" y="1411753"/>
            <a:ext cx="1805441" cy="1894017"/>
            <a:chOff x="3884465" y="2182683"/>
            <a:chExt cx="1805441" cy="1894017"/>
          </a:xfrm>
        </p:grpSpPr>
        <p:sp>
          <p:nvSpPr>
            <p:cNvPr id="43" name="Rectangle: Top Corners Rounded 100">
              <a:extLst>
                <a:ext uri="{FF2B5EF4-FFF2-40B4-BE49-F238E27FC236}">
                  <a16:creationId xmlns:a16="http://schemas.microsoft.com/office/drawing/2014/main" id="{50AB3846-4B3F-7950-B603-C14DA270195B}"/>
                </a:ext>
              </a:extLst>
            </p:cNvPr>
            <p:cNvSpPr/>
            <p:nvPr/>
          </p:nvSpPr>
          <p:spPr>
            <a:xfrm>
              <a:off x="3991395" y="2209800"/>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29E896D-5458-DCE9-7D92-FED81024E22B}"/>
                </a:ext>
              </a:extLst>
            </p:cNvPr>
            <p:cNvSpPr txBox="1"/>
            <p:nvPr/>
          </p:nvSpPr>
          <p:spPr>
            <a:xfrm>
              <a:off x="3884465"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Step</a:t>
              </a:r>
            </a:p>
          </p:txBody>
        </p:sp>
        <p:sp>
          <p:nvSpPr>
            <p:cNvPr id="45" name="TextBox 44">
              <a:extLst>
                <a:ext uri="{FF2B5EF4-FFF2-40B4-BE49-F238E27FC236}">
                  <a16:creationId xmlns:a16="http://schemas.microsoft.com/office/drawing/2014/main" id="{B14F50ED-F3EB-7FF5-CEEF-21432A8F427B}"/>
                </a:ext>
              </a:extLst>
            </p:cNvPr>
            <p:cNvSpPr txBox="1"/>
            <p:nvPr/>
          </p:nvSpPr>
          <p:spPr>
            <a:xfrm>
              <a:off x="4339969"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5</a:t>
              </a:r>
            </a:p>
          </p:txBody>
        </p:sp>
      </p:grpSp>
      <p:grpSp>
        <p:nvGrpSpPr>
          <p:cNvPr id="46" name="Group 45">
            <a:extLst>
              <a:ext uri="{FF2B5EF4-FFF2-40B4-BE49-F238E27FC236}">
                <a16:creationId xmlns:a16="http://schemas.microsoft.com/office/drawing/2014/main" id="{469FFADA-15FF-7A2F-99FD-AE184538E2A3}"/>
              </a:ext>
            </a:extLst>
          </p:cNvPr>
          <p:cNvGrpSpPr/>
          <p:nvPr/>
        </p:nvGrpSpPr>
        <p:grpSpPr>
          <a:xfrm>
            <a:off x="2278157" y="1469763"/>
            <a:ext cx="1805441" cy="1894017"/>
            <a:chOff x="1387588" y="2182683"/>
            <a:chExt cx="1805441" cy="1894017"/>
          </a:xfrm>
        </p:grpSpPr>
        <p:sp>
          <p:nvSpPr>
            <p:cNvPr id="47" name="Rectangle: Top Corners Rounded 104">
              <a:extLst>
                <a:ext uri="{FF2B5EF4-FFF2-40B4-BE49-F238E27FC236}">
                  <a16:creationId xmlns:a16="http://schemas.microsoft.com/office/drawing/2014/main" id="{5A5757D5-8A23-63C6-D898-7BF279A50EEB}"/>
                </a:ext>
              </a:extLst>
            </p:cNvPr>
            <p:cNvSpPr/>
            <p:nvPr/>
          </p:nvSpPr>
          <p:spPr>
            <a:xfrm>
              <a:off x="1494518" y="2209800"/>
              <a:ext cx="1591582"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1DADAEB9-3A5F-80C5-3175-BAA79B6FC47D}"/>
                </a:ext>
              </a:extLst>
            </p:cNvPr>
            <p:cNvSpPr txBox="1"/>
            <p:nvPr/>
          </p:nvSpPr>
          <p:spPr>
            <a:xfrm>
              <a:off x="1387588"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Step</a:t>
              </a:r>
            </a:p>
          </p:txBody>
        </p:sp>
        <p:sp>
          <p:nvSpPr>
            <p:cNvPr id="49" name="TextBox 48">
              <a:extLst>
                <a:ext uri="{FF2B5EF4-FFF2-40B4-BE49-F238E27FC236}">
                  <a16:creationId xmlns:a16="http://schemas.microsoft.com/office/drawing/2014/main" id="{6463BAA2-4D21-E333-DD3F-8FA15E5A0B31}"/>
                </a:ext>
              </a:extLst>
            </p:cNvPr>
            <p:cNvSpPr txBox="1"/>
            <p:nvPr/>
          </p:nvSpPr>
          <p:spPr>
            <a:xfrm>
              <a:off x="1843092"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4</a:t>
              </a:r>
            </a:p>
          </p:txBody>
        </p:sp>
      </p:grpSp>
      <p:sp>
        <p:nvSpPr>
          <p:cNvPr id="50" name="Freeform: Shape 107">
            <a:extLst>
              <a:ext uri="{FF2B5EF4-FFF2-40B4-BE49-F238E27FC236}">
                <a16:creationId xmlns:a16="http://schemas.microsoft.com/office/drawing/2014/main" id="{7416C572-3F79-5A97-9EA8-92BF29EE559C}"/>
              </a:ext>
            </a:extLst>
          </p:cNvPr>
          <p:cNvSpPr/>
          <p:nvPr/>
        </p:nvSpPr>
        <p:spPr>
          <a:xfrm flipV="1">
            <a:off x="2379739" y="2524905"/>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108">
            <a:extLst>
              <a:ext uri="{FF2B5EF4-FFF2-40B4-BE49-F238E27FC236}">
                <a16:creationId xmlns:a16="http://schemas.microsoft.com/office/drawing/2014/main" id="{2655304A-BC66-E716-CA20-2D7BCC93991F}"/>
              </a:ext>
            </a:extLst>
          </p:cNvPr>
          <p:cNvSpPr/>
          <p:nvPr/>
        </p:nvSpPr>
        <p:spPr>
          <a:xfrm flipV="1">
            <a:off x="5105161" y="2558614"/>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Shape 109">
            <a:extLst>
              <a:ext uri="{FF2B5EF4-FFF2-40B4-BE49-F238E27FC236}">
                <a16:creationId xmlns:a16="http://schemas.microsoft.com/office/drawing/2014/main" id="{0CBF3738-4318-7692-9B9A-248CEF3264CC}"/>
              </a:ext>
            </a:extLst>
          </p:cNvPr>
          <p:cNvSpPr/>
          <p:nvPr/>
        </p:nvSpPr>
        <p:spPr>
          <a:xfrm flipV="1">
            <a:off x="7807025" y="2558614"/>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E2688B20-BF47-8738-8577-60EB6CE4BAC1}"/>
              </a:ext>
            </a:extLst>
          </p:cNvPr>
          <p:cNvSpPr txBox="1"/>
          <p:nvPr/>
        </p:nvSpPr>
        <p:spPr>
          <a:xfrm>
            <a:off x="2372001" y="3140860"/>
            <a:ext cx="1591582" cy="954107"/>
          </a:xfrm>
          <a:prstGeom prst="rect">
            <a:avLst/>
          </a:prstGeom>
          <a:noFill/>
        </p:spPr>
        <p:txBody>
          <a:bodyPr wrap="square" rtlCol="0">
            <a:spAutoFit/>
          </a:bodyPr>
          <a:lstStyle/>
          <a:p>
            <a:pPr algn="ctr"/>
            <a:r>
              <a:rPr lang="en-US" sz="1400" dirty="0">
                <a:solidFill>
                  <a:srgbClr val="374151"/>
                </a:solidFill>
                <a:latin typeface="Söhne"/>
              </a:rPr>
              <a:t>Load data from Redshift to MySQL Workbench using Lambda.</a:t>
            </a:r>
            <a:endParaRPr lang="en-US" sz="1400" b="1" dirty="0">
              <a:solidFill>
                <a:srgbClr val="A6A6A6"/>
              </a:solidFill>
              <a:latin typeface="Tw Cen MT" panose="020B0602020104020603" pitchFamily="34" charset="0"/>
            </a:endParaRPr>
          </a:p>
        </p:txBody>
      </p:sp>
      <p:sp>
        <p:nvSpPr>
          <p:cNvPr id="54" name="TextBox 53">
            <a:extLst>
              <a:ext uri="{FF2B5EF4-FFF2-40B4-BE49-F238E27FC236}">
                <a16:creationId xmlns:a16="http://schemas.microsoft.com/office/drawing/2014/main" id="{32740183-D696-A04E-264D-8DDA6A5B56ED}"/>
              </a:ext>
            </a:extLst>
          </p:cNvPr>
          <p:cNvSpPr txBox="1"/>
          <p:nvPr/>
        </p:nvSpPr>
        <p:spPr>
          <a:xfrm>
            <a:off x="5146833" y="3254853"/>
            <a:ext cx="1591582" cy="523220"/>
          </a:xfrm>
          <a:prstGeom prst="rect">
            <a:avLst/>
          </a:prstGeom>
          <a:noFill/>
        </p:spPr>
        <p:txBody>
          <a:bodyPr wrap="square" rtlCol="0">
            <a:spAutoFit/>
          </a:bodyPr>
          <a:lstStyle/>
          <a:p>
            <a:pPr algn="ctr"/>
            <a:r>
              <a:rPr lang="en-US" sz="1400" dirty="0">
                <a:solidFill>
                  <a:srgbClr val="374151"/>
                </a:solidFill>
                <a:latin typeface="Söhne"/>
              </a:rPr>
              <a:t>P</a:t>
            </a:r>
            <a:r>
              <a:rPr lang="en-US" sz="1400" b="0" i="0" u="none" strike="noStrike" dirty="0">
                <a:solidFill>
                  <a:srgbClr val="374151"/>
                </a:solidFill>
                <a:effectLst/>
                <a:latin typeface="Söhne"/>
              </a:rPr>
              <a:t>erform OLAP </a:t>
            </a:r>
            <a:r>
              <a:rPr lang="en-US" sz="1400" dirty="0">
                <a:solidFill>
                  <a:srgbClr val="374151"/>
                </a:solidFill>
                <a:latin typeface="Söhne"/>
              </a:rPr>
              <a:t>in MySQL Workbench</a:t>
            </a:r>
            <a:endParaRPr lang="en-US" sz="1400" b="1" dirty="0">
              <a:solidFill>
                <a:srgbClr val="A6A6A6"/>
              </a:solidFill>
              <a:latin typeface="Tw Cen MT" panose="020B0602020104020603" pitchFamily="34" charset="0"/>
            </a:endParaRPr>
          </a:p>
        </p:txBody>
      </p:sp>
      <p:sp>
        <p:nvSpPr>
          <p:cNvPr id="55" name="TextBox 54">
            <a:extLst>
              <a:ext uri="{FF2B5EF4-FFF2-40B4-BE49-F238E27FC236}">
                <a16:creationId xmlns:a16="http://schemas.microsoft.com/office/drawing/2014/main" id="{25EA7F33-4B0C-4B03-64C6-9CBFB5E710CC}"/>
              </a:ext>
            </a:extLst>
          </p:cNvPr>
          <p:cNvSpPr txBox="1"/>
          <p:nvPr/>
        </p:nvSpPr>
        <p:spPr>
          <a:xfrm>
            <a:off x="7807025" y="3254853"/>
            <a:ext cx="1591582" cy="738664"/>
          </a:xfrm>
          <a:prstGeom prst="rect">
            <a:avLst/>
          </a:prstGeom>
          <a:noFill/>
        </p:spPr>
        <p:txBody>
          <a:bodyPr wrap="square" rtlCol="0">
            <a:spAutoFit/>
          </a:bodyPr>
          <a:lstStyle/>
          <a:p>
            <a:pPr algn="ctr"/>
            <a:r>
              <a:rPr lang="en-US" sz="1400" dirty="0">
                <a:solidFill>
                  <a:srgbClr val="374151"/>
                </a:solidFill>
                <a:latin typeface="Söhne"/>
              </a:rPr>
              <a:t>Connects to Tableau for reporting needs</a:t>
            </a:r>
            <a:endParaRPr lang="en-US" sz="1400" b="1" dirty="0">
              <a:solidFill>
                <a:srgbClr val="A6A6A6"/>
              </a:solidFill>
              <a:latin typeface="Tw Cen MT" panose="020B0602020104020603" pitchFamily="34" charset="0"/>
            </a:endParaRPr>
          </a:p>
        </p:txBody>
      </p:sp>
      <p:pic>
        <p:nvPicPr>
          <p:cNvPr id="65" name="Picture 64">
            <a:extLst>
              <a:ext uri="{FF2B5EF4-FFF2-40B4-BE49-F238E27FC236}">
                <a16:creationId xmlns:a16="http://schemas.microsoft.com/office/drawing/2014/main" id="{C2A04909-C622-3E5C-BBDE-4677E789D4B3}"/>
              </a:ext>
            </a:extLst>
          </p:cNvPr>
          <p:cNvPicPr>
            <a:picLocks noChangeAspect="1"/>
          </p:cNvPicPr>
          <p:nvPr/>
        </p:nvPicPr>
        <p:blipFill>
          <a:blip r:embed="rId3"/>
          <a:stretch>
            <a:fillRect/>
          </a:stretch>
        </p:blipFill>
        <p:spPr>
          <a:xfrm>
            <a:off x="8001220" y="4208241"/>
            <a:ext cx="1203192" cy="874956"/>
          </a:xfrm>
          <a:prstGeom prst="rect">
            <a:avLst/>
          </a:prstGeom>
        </p:spPr>
      </p:pic>
      <p:pic>
        <p:nvPicPr>
          <p:cNvPr id="66" name="Picture 65">
            <a:extLst>
              <a:ext uri="{FF2B5EF4-FFF2-40B4-BE49-F238E27FC236}">
                <a16:creationId xmlns:a16="http://schemas.microsoft.com/office/drawing/2014/main" id="{41432351-4603-7E54-CD91-CA2624411097}"/>
              </a:ext>
            </a:extLst>
          </p:cNvPr>
          <p:cNvPicPr>
            <a:picLocks noChangeAspect="1"/>
          </p:cNvPicPr>
          <p:nvPr/>
        </p:nvPicPr>
        <p:blipFill>
          <a:blip r:embed="rId4"/>
          <a:stretch>
            <a:fillRect/>
          </a:stretch>
        </p:blipFill>
        <p:spPr>
          <a:xfrm>
            <a:off x="2597017" y="4128389"/>
            <a:ext cx="1095440" cy="1039709"/>
          </a:xfrm>
          <a:prstGeom prst="rect">
            <a:avLst/>
          </a:prstGeom>
        </p:spPr>
      </p:pic>
      <p:pic>
        <p:nvPicPr>
          <p:cNvPr id="68" name="Picture 67" descr="A picture containing font, graphics, logo, graphic design&#10;&#10;Description automatically generated">
            <a:extLst>
              <a:ext uri="{FF2B5EF4-FFF2-40B4-BE49-F238E27FC236}">
                <a16:creationId xmlns:a16="http://schemas.microsoft.com/office/drawing/2014/main" id="{3EED76AA-EAE2-87E9-531E-4BB3F1B7BE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5135" y="4208241"/>
            <a:ext cx="1235525" cy="874956"/>
          </a:xfrm>
          <a:prstGeom prst="rect">
            <a:avLst/>
          </a:prstGeom>
        </p:spPr>
      </p:pic>
    </p:spTree>
    <p:extLst>
      <p:ext uri="{BB962C8B-B14F-4D97-AF65-F5344CB8AC3E}">
        <p14:creationId xmlns:p14="http://schemas.microsoft.com/office/powerpoint/2010/main" val="214951546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anim calcmode="lin" valueType="num">
                                      <p:cBhvr>
                                        <p:cTn id="8" dur="500" fill="hold"/>
                                        <p:tgtEl>
                                          <p:spTgt spid="50"/>
                                        </p:tgtEl>
                                        <p:attrNameLst>
                                          <p:attrName>ppt_x</p:attrName>
                                        </p:attrNameLst>
                                      </p:cBhvr>
                                      <p:tavLst>
                                        <p:tav tm="0">
                                          <p:val>
                                            <p:strVal val="#ppt_x"/>
                                          </p:val>
                                        </p:tav>
                                        <p:tav tm="100000">
                                          <p:val>
                                            <p:strVal val="#ppt_x"/>
                                          </p:val>
                                        </p:tav>
                                      </p:tavLst>
                                    </p:anim>
                                    <p:anim calcmode="lin" valueType="num">
                                      <p:cBhvr>
                                        <p:cTn id="9" dur="500" fill="hold"/>
                                        <p:tgtEl>
                                          <p:spTgt spid="5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repeatCount="0" fill="hold" nodeType="afterEffect">
                                  <p:stCondLst>
                                    <p:cond delay="25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anim calcmode="lin" valueType="num">
                                      <p:cBhvr>
                                        <p:cTn id="14" dur="500" fill="hold"/>
                                        <p:tgtEl>
                                          <p:spTgt spid="46"/>
                                        </p:tgtEl>
                                        <p:attrNameLst>
                                          <p:attrName>ppt_x</p:attrName>
                                        </p:attrNameLst>
                                      </p:cBhvr>
                                      <p:tavLst>
                                        <p:tav tm="0">
                                          <p:val>
                                            <p:strVal val="#ppt_x"/>
                                          </p:val>
                                        </p:tav>
                                        <p:tav tm="100000">
                                          <p:val>
                                            <p:strVal val="#ppt_x"/>
                                          </p:val>
                                        </p:tav>
                                      </p:tavLst>
                                    </p:anim>
                                    <p:anim calcmode="lin" valueType="num">
                                      <p:cBhvr>
                                        <p:cTn id="15" dur="500" fill="hold"/>
                                        <p:tgtEl>
                                          <p:spTgt spid="4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dissolve">
                                      <p:cBhvr>
                                        <p:cTn id="20" dur="500"/>
                                        <p:tgtEl>
                                          <p:spTgt spid="5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dissolve">
                                      <p:cBhvr>
                                        <p:cTn id="25" dur="500"/>
                                        <p:tgtEl>
                                          <p:spTgt spid="66"/>
                                        </p:tgtEl>
                                      </p:cBhvr>
                                    </p:animEffect>
                                  </p:childTnLst>
                                </p:cTn>
                              </p:par>
                            </p:childTnLst>
                          </p:cTn>
                        </p:par>
                        <p:par>
                          <p:cTn id="26" fill="hold">
                            <p:stCondLst>
                              <p:cond delay="500"/>
                            </p:stCondLst>
                            <p:childTnLst>
                              <p:par>
                                <p:cTn id="27" presetID="42" presetClass="entr" presetSubtype="0" fill="hold" grpId="0" nodeType="afterEffect">
                                  <p:stCondLst>
                                    <p:cond delay="25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anim calcmode="lin" valueType="num">
                                      <p:cBhvr>
                                        <p:cTn id="30" dur="500" fill="hold"/>
                                        <p:tgtEl>
                                          <p:spTgt spid="51"/>
                                        </p:tgtEl>
                                        <p:attrNameLst>
                                          <p:attrName>ppt_x</p:attrName>
                                        </p:attrNameLst>
                                      </p:cBhvr>
                                      <p:tavLst>
                                        <p:tav tm="0">
                                          <p:val>
                                            <p:strVal val="#ppt_x"/>
                                          </p:val>
                                        </p:tav>
                                        <p:tav tm="100000">
                                          <p:val>
                                            <p:strVal val="#ppt_x"/>
                                          </p:val>
                                        </p:tav>
                                      </p:tavLst>
                                    </p:anim>
                                    <p:anim calcmode="lin" valueType="num">
                                      <p:cBhvr>
                                        <p:cTn id="31" dur="500" fill="hold"/>
                                        <p:tgtEl>
                                          <p:spTgt spid="51"/>
                                        </p:tgtEl>
                                        <p:attrNameLst>
                                          <p:attrName>ppt_y</p:attrName>
                                        </p:attrNameLst>
                                      </p:cBhvr>
                                      <p:tavLst>
                                        <p:tav tm="0">
                                          <p:val>
                                            <p:strVal val="#ppt_y+.1"/>
                                          </p:val>
                                        </p:tav>
                                        <p:tav tm="100000">
                                          <p:val>
                                            <p:strVal val="#ppt_y"/>
                                          </p:val>
                                        </p:tav>
                                      </p:tavLst>
                                    </p:anim>
                                  </p:childTnLst>
                                </p:cTn>
                              </p:par>
                            </p:childTnLst>
                          </p:cTn>
                        </p:par>
                        <p:par>
                          <p:cTn id="32" fill="hold">
                            <p:stCondLst>
                              <p:cond delay="1250"/>
                            </p:stCondLst>
                            <p:childTnLst>
                              <p:par>
                                <p:cTn id="33" presetID="42" presetClass="entr" presetSubtype="0" fill="hold" nodeType="afterEffect">
                                  <p:stCondLst>
                                    <p:cond delay="25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anim calcmode="lin" valueType="num">
                                      <p:cBhvr>
                                        <p:cTn id="36" dur="500" fill="hold"/>
                                        <p:tgtEl>
                                          <p:spTgt spid="42"/>
                                        </p:tgtEl>
                                        <p:attrNameLst>
                                          <p:attrName>ppt_x</p:attrName>
                                        </p:attrNameLst>
                                      </p:cBhvr>
                                      <p:tavLst>
                                        <p:tav tm="0">
                                          <p:val>
                                            <p:strVal val="#ppt_x"/>
                                          </p:val>
                                        </p:tav>
                                        <p:tav tm="100000">
                                          <p:val>
                                            <p:strVal val="#ppt_x"/>
                                          </p:val>
                                        </p:tav>
                                      </p:tavLst>
                                    </p:anim>
                                    <p:anim calcmode="lin" valueType="num">
                                      <p:cBhvr>
                                        <p:cTn id="37" dur="5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dissolve">
                                      <p:cBhvr>
                                        <p:cTn id="42" dur="500"/>
                                        <p:tgtEl>
                                          <p:spTgt spid="5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wipe(down)">
                                      <p:cBhvr>
                                        <p:cTn id="47" dur="500"/>
                                        <p:tgtEl>
                                          <p:spTgt spid="68"/>
                                        </p:tgtEl>
                                      </p:cBhvr>
                                    </p:animEffect>
                                  </p:childTnLst>
                                </p:cTn>
                              </p:par>
                            </p:childTnLst>
                          </p:cTn>
                        </p:par>
                        <p:par>
                          <p:cTn id="48" fill="hold">
                            <p:stCondLst>
                              <p:cond delay="500"/>
                            </p:stCondLst>
                            <p:childTnLst>
                              <p:par>
                                <p:cTn id="49" presetID="42" presetClass="entr" presetSubtype="0" fill="hold" grpId="0" nodeType="afterEffect">
                                  <p:stCondLst>
                                    <p:cond delay="25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anim calcmode="lin" valueType="num">
                                      <p:cBhvr>
                                        <p:cTn id="52" dur="500" fill="hold"/>
                                        <p:tgtEl>
                                          <p:spTgt spid="52"/>
                                        </p:tgtEl>
                                        <p:attrNameLst>
                                          <p:attrName>ppt_x</p:attrName>
                                        </p:attrNameLst>
                                      </p:cBhvr>
                                      <p:tavLst>
                                        <p:tav tm="0">
                                          <p:val>
                                            <p:strVal val="#ppt_x"/>
                                          </p:val>
                                        </p:tav>
                                        <p:tav tm="100000">
                                          <p:val>
                                            <p:strVal val="#ppt_x"/>
                                          </p:val>
                                        </p:tav>
                                      </p:tavLst>
                                    </p:anim>
                                    <p:anim calcmode="lin" valueType="num">
                                      <p:cBhvr>
                                        <p:cTn id="53" dur="500" fill="hold"/>
                                        <p:tgtEl>
                                          <p:spTgt spid="52"/>
                                        </p:tgtEl>
                                        <p:attrNameLst>
                                          <p:attrName>ppt_y</p:attrName>
                                        </p:attrNameLst>
                                      </p:cBhvr>
                                      <p:tavLst>
                                        <p:tav tm="0">
                                          <p:val>
                                            <p:strVal val="#ppt_y+.1"/>
                                          </p:val>
                                        </p:tav>
                                        <p:tav tm="100000">
                                          <p:val>
                                            <p:strVal val="#ppt_y"/>
                                          </p:val>
                                        </p:tav>
                                      </p:tavLst>
                                    </p:anim>
                                  </p:childTnLst>
                                </p:cTn>
                              </p:par>
                            </p:childTnLst>
                          </p:cTn>
                        </p:par>
                        <p:par>
                          <p:cTn id="54" fill="hold">
                            <p:stCondLst>
                              <p:cond delay="1250"/>
                            </p:stCondLst>
                            <p:childTnLst>
                              <p:par>
                                <p:cTn id="55" presetID="42" presetClass="entr" presetSubtype="0" fill="hold" nodeType="afterEffect">
                                  <p:stCondLst>
                                    <p:cond delay="25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anim calcmode="lin" valueType="num">
                                      <p:cBhvr>
                                        <p:cTn id="58" dur="500" fill="hold"/>
                                        <p:tgtEl>
                                          <p:spTgt spid="38"/>
                                        </p:tgtEl>
                                        <p:attrNameLst>
                                          <p:attrName>ppt_x</p:attrName>
                                        </p:attrNameLst>
                                      </p:cBhvr>
                                      <p:tavLst>
                                        <p:tav tm="0">
                                          <p:val>
                                            <p:strVal val="#ppt_x"/>
                                          </p:val>
                                        </p:tav>
                                        <p:tav tm="100000">
                                          <p:val>
                                            <p:strVal val="#ppt_x"/>
                                          </p:val>
                                        </p:tav>
                                      </p:tavLst>
                                    </p:anim>
                                    <p:anim calcmode="lin" valueType="num">
                                      <p:cBhvr>
                                        <p:cTn id="59" dur="5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dissolve">
                                      <p:cBhvr>
                                        <p:cTn id="64" dur="500"/>
                                        <p:tgtEl>
                                          <p:spTgt spid="55"/>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dissolve">
                                      <p:cBhvr>
                                        <p:cTn id="6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p:bldP spid="54" grpId="0"/>
      <p:bldP spid="5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317843"/>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List of contents</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038860" y="3088795"/>
              <a:ext cx="2595154" cy="496996"/>
            </a:xfrm>
            <a:prstGeom prst="rect">
              <a:avLst/>
            </a:prstGeom>
            <a:noFill/>
          </p:spPr>
          <p:txBody>
            <a:bodyPr wrap="square" rtlCol="0">
              <a:spAutoFit/>
            </a:bodyPr>
            <a:lstStyle/>
            <a:p>
              <a:pPr marL="101600" lvl="0" algn="l" rtl="0">
                <a:lnSpc>
                  <a:spcPct val="150000"/>
                </a:lnSpc>
                <a:spcBef>
                  <a:spcPts val="0"/>
                </a:spcBef>
                <a:spcAft>
                  <a:spcPts val="0"/>
                </a:spcAft>
                <a:buClr>
                  <a:srgbClr val="333333"/>
                </a:buClr>
                <a:buSzPts val="2000"/>
              </a:pPr>
              <a:r>
                <a:rPr lang="en-US" sz="2000" b="1" dirty="0">
                  <a:solidFill>
                    <a:schemeClr val="bg1"/>
                  </a:solidFill>
                  <a:latin typeface="Arial" panose="020B0604020202020204" pitchFamily="34" charset="0"/>
                  <a:cs typeface="Arial" panose="020B0604020202020204" pitchFamily="34" charset="0"/>
                </a:rPr>
                <a:t>Project Strategy</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19702" y="-5872"/>
            <a:ext cx="9965605" cy="6858000"/>
            <a:chOff x="501511" y="-258772"/>
            <a:chExt cx="9965605" cy="6858000"/>
          </a:xfrm>
        </p:grpSpPr>
        <p:sp>
          <p:nvSpPr>
            <p:cNvPr id="61" name="Rectangle 60">
              <a:extLst>
                <a:ext uri="{FF2B5EF4-FFF2-40B4-BE49-F238E27FC236}">
                  <a16:creationId xmlns:a16="http://schemas.microsoft.com/office/drawing/2014/main" id="{1079FD4E-778D-428A-B08F-1B97893971C7}"/>
                </a:ext>
              </a:extLst>
            </p:cNvPr>
            <p:cNvSpPr/>
            <p:nvPr/>
          </p:nvSpPr>
          <p:spPr>
            <a:xfrm>
              <a:off x="501511" y="-258772"/>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67DB4514-65BA-420D-BBB3-CCF0A5B397CB}"/>
                </a:ext>
              </a:extLst>
            </p:cNvPr>
            <p:cNvSpPr/>
            <p:nvPr/>
          </p:nvSpPr>
          <p:spPr>
            <a:xfrm>
              <a:off x="9352306" y="2126425"/>
              <a:ext cx="1100078"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8983535" y="3113132"/>
              <a:ext cx="2259275" cy="707886"/>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Possible concerns to be addressed:</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22437" y="3310503"/>
              <a:ext cx="530600" cy="404539"/>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656807" y="3238462"/>
              <a:ext cx="2171379" cy="369332"/>
            </a:xfrm>
            <a:prstGeom prst="rect">
              <a:avLst/>
            </a:prstGeom>
            <a:noFill/>
          </p:spPr>
          <p:txBody>
            <a:bodyPr wrap="square" rtlCol="0">
              <a:spAutoFit/>
            </a:bodyPr>
            <a:lstStyle/>
            <a:p>
              <a:pPr algn="ctr"/>
              <a:r>
                <a:rPr lang="en-US" b="1" dirty="0">
                  <a:solidFill>
                    <a:schemeClr val="bg1"/>
                  </a:solidFill>
                </a:rPr>
                <a:t>Summary of Dataset</a:t>
              </a:r>
              <a:endParaRPr lang="en-US" b="1" dirty="0">
                <a:solidFill>
                  <a:schemeClr val="bg1"/>
                </a:solidFill>
                <a:latin typeface="Tw Cen MT" panose="020B0602020104020603" pitchFamily="34" charset="0"/>
              </a:endParaRP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7993201" y="3280336"/>
              <a:ext cx="2360919" cy="464871"/>
            </a:xfrm>
            <a:prstGeom prst="rect">
              <a:avLst/>
            </a:prstGeom>
            <a:noFill/>
          </p:spPr>
          <p:txBody>
            <a:bodyPr wrap="square" rtlCol="0">
              <a:spAutoFit/>
            </a:bodyPr>
            <a:lstStyle/>
            <a:p>
              <a:pPr marL="101600" lvl="0" algn="l" rtl="0">
                <a:lnSpc>
                  <a:spcPct val="150000"/>
                </a:lnSpc>
                <a:spcBef>
                  <a:spcPts val="0"/>
                </a:spcBef>
                <a:spcAft>
                  <a:spcPts val="0"/>
                </a:spcAft>
                <a:buClr>
                  <a:srgbClr val="333333"/>
                </a:buClr>
                <a:buSzPts val="2000"/>
              </a:pPr>
              <a:r>
                <a:rPr lang="en-US" b="1" dirty="0">
                  <a:solidFill>
                    <a:schemeClr val="bg1"/>
                  </a:solidFill>
                  <a:cs typeface="Arial" panose="020B0604020202020204" pitchFamily="34" charset="0"/>
                </a:rPr>
                <a:t>Architecture diagram</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212134" y="83771"/>
            <a:ext cx="9923504" cy="6858000"/>
            <a:chOff x="-9303841" y="83771"/>
            <a:chExt cx="9923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03841" y="8377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835752" y="3328105"/>
              <a:ext cx="2360920" cy="369332"/>
            </a:xfrm>
            <a:prstGeom prst="rect">
              <a:avLst/>
            </a:prstGeom>
            <a:noFill/>
          </p:spPr>
          <p:txBody>
            <a:bodyPr wrap="square" rtlCol="0">
              <a:spAutoFit/>
            </a:bodyPr>
            <a:lstStyle/>
            <a:p>
              <a:pPr algn="ctr"/>
              <a:r>
                <a:rPr lang="en-GB" b="1" dirty="0">
                  <a:solidFill>
                    <a:schemeClr val="bg1"/>
                  </a:solidFill>
                </a:rPr>
                <a:t>Amazon Web Services</a:t>
              </a:r>
              <a:endParaRPr lang="en-US" b="1" dirty="0">
                <a:solidFill>
                  <a:schemeClr val="bg1"/>
                </a:solidFill>
                <a:latin typeface="Tw Cen MT" panose="020B0602020104020603" pitchFamily="34" charset="0"/>
              </a:endParaRP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cxnSp>
        <p:nvCxnSpPr>
          <p:cNvPr id="96" name="Straight Connector 95">
            <a:extLst>
              <a:ext uri="{FF2B5EF4-FFF2-40B4-BE49-F238E27FC236}">
                <a16:creationId xmlns:a16="http://schemas.microsoft.com/office/drawing/2014/main" id="{7277CEC9-24C9-4B1D-964A-A216786A7724}"/>
              </a:ext>
            </a:extLst>
          </p:cNvPr>
          <p:cNvCxnSpPr>
            <a:cxnSpLocks/>
            <a:stCxn id="99" idx="2"/>
            <a:endCxn id="103" idx="2"/>
          </p:cNvCxnSpPr>
          <p:nvPr/>
        </p:nvCxnSpPr>
        <p:spPr>
          <a:xfrm>
            <a:off x="2843106" y="2658492"/>
            <a:ext cx="3137630" cy="8395"/>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F1840EDE-DF70-433F-86FE-A402BC5C2DDE}"/>
              </a:ext>
            </a:extLst>
          </p:cNvPr>
          <p:cNvGrpSpPr/>
          <p:nvPr/>
        </p:nvGrpSpPr>
        <p:grpSpPr>
          <a:xfrm>
            <a:off x="2812818" y="2552945"/>
            <a:ext cx="211094" cy="211094"/>
            <a:chOff x="1677812" y="4248152"/>
            <a:chExt cx="211094" cy="211094"/>
          </a:xfrm>
        </p:grpSpPr>
        <p:sp>
          <p:nvSpPr>
            <p:cNvPr id="98" name="Oval 97">
              <a:extLst>
                <a:ext uri="{FF2B5EF4-FFF2-40B4-BE49-F238E27FC236}">
                  <a16:creationId xmlns:a16="http://schemas.microsoft.com/office/drawing/2014/main" id="{43B84625-CD81-4477-AFEA-2D657FFA16C5}"/>
                </a:ext>
              </a:extLst>
            </p:cNvPr>
            <p:cNvSpPr/>
            <p:nvPr/>
          </p:nvSpPr>
          <p:spPr>
            <a:xfrm>
              <a:off x="1677812"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90BB5737-FB23-4CC2-81BC-52D57E7FB8E9}"/>
                </a:ext>
              </a:extLst>
            </p:cNvPr>
            <p:cNvSpPr/>
            <p:nvPr/>
          </p:nvSpPr>
          <p:spPr>
            <a:xfrm>
              <a:off x="1708100" y="4278440"/>
              <a:ext cx="150518" cy="150518"/>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Straight Connector 99">
            <a:extLst>
              <a:ext uri="{FF2B5EF4-FFF2-40B4-BE49-F238E27FC236}">
                <a16:creationId xmlns:a16="http://schemas.microsoft.com/office/drawing/2014/main" id="{D5DAD85F-381F-4EA0-9781-3C23F8D9AC73}"/>
              </a:ext>
            </a:extLst>
          </p:cNvPr>
          <p:cNvCxnSpPr>
            <a:cxnSpLocks/>
          </p:cNvCxnSpPr>
          <p:nvPr/>
        </p:nvCxnSpPr>
        <p:spPr>
          <a:xfrm>
            <a:off x="6150260" y="2656892"/>
            <a:ext cx="2951776" cy="7255"/>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E76B67BC-401F-4EA8-8CBE-EEB8DFAA45A7}"/>
              </a:ext>
            </a:extLst>
          </p:cNvPr>
          <p:cNvGrpSpPr/>
          <p:nvPr/>
        </p:nvGrpSpPr>
        <p:grpSpPr>
          <a:xfrm>
            <a:off x="5950448" y="2561340"/>
            <a:ext cx="211094" cy="211094"/>
            <a:chOff x="3855819" y="4248152"/>
            <a:chExt cx="211094" cy="211094"/>
          </a:xfrm>
        </p:grpSpPr>
        <p:sp>
          <p:nvSpPr>
            <p:cNvPr id="102" name="Oval 101">
              <a:extLst>
                <a:ext uri="{FF2B5EF4-FFF2-40B4-BE49-F238E27FC236}">
                  <a16:creationId xmlns:a16="http://schemas.microsoft.com/office/drawing/2014/main" id="{A399A27A-C7E8-457C-9D90-A66A1BF1F76F}"/>
                </a:ext>
              </a:extLst>
            </p:cNvPr>
            <p:cNvSpPr/>
            <p:nvPr/>
          </p:nvSpPr>
          <p:spPr>
            <a:xfrm>
              <a:off x="3855819"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4008114-54A1-42C2-9000-1CC3AE1D8927}"/>
                </a:ext>
              </a:extLst>
            </p:cNvPr>
            <p:cNvSpPr/>
            <p:nvPr/>
          </p:nvSpPr>
          <p:spPr>
            <a:xfrm>
              <a:off x="3886107" y="4278440"/>
              <a:ext cx="150518" cy="150518"/>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a:extLst>
              <a:ext uri="{FF2B5EF4-FFF2-40B4-BE49-F238E27FC236}">
                <a16:creationId xmlns:a16="http://schemas.microsoft.com/office/drawing/2014/main" id="{590AD362-84BB-49C7-8C91-CDB895729924}"/>
              </a:ext>
            </a:extLst>
          </p:cNvPr>
          <p:cNvGrpSpPr/>
          <p:nvPr/>
        </p:nvGrpSpPr>
        <p:grpSpPr>
          <a:xfrm>
            <a:off x="8896992" y="2531052"/>
            <a:ext cx="211094" cy="211094"/>
            <a:chOff x="5973250" y="4248152"/>
            <a:chExt cx="211094" cy="211094"/>
          </a:xfrm>
        </p:grpSpPr>
        <p:sp>
          <p:nvSpPr>
            <p:cNvPr id="105" name="Oval 104">
              <a:extLst>
                <a:ext uri="{FF2B5EF4-FFF2-40B4-BE49-F238E27FC236}">
                  <a16:creationId xmlns:a16="http://schemas.microsoft.com/office/drawing/2014/main" id="{A32FB427-F316-4459-B06D-2A2B27FC7053}"/>
                </a:ext>
              </a:extLst>
            </p:cNvPr>
            <p:cNvSpPr/>
            <p:nvPr/>
          </p:nvSpPr>
          <p:spPr>
            <a:xfrm>
              <a:off x="5973250"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35EF795-8B2D-4CD0-87FF-5756B089D921}"/>
                </a:ext>
              </a:extLst>
            </p:cNvPr>
            <p:cNvSpPr/>
            <p:nvPr/>
          </p:nvSpPr>
          <p:spPr>
            <a:xfrm>
              <a:off x="6003538" y="4278440"/>
              <a:ext cx="150518" cy="150518"/>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TextBox 108">
            <a:extLst>
              <a:ext uri="{FF2B5EF4-FFF2-40B4-BE49-F238E27FC236}">
                <a16:creationId xmlns:a16="http://schemas.microsoft.com/office/drawing/2014/main" id="{8DC71A93-B148-4A8B-B0CA-4AD086FE8D7B}"/>
              </a:ext>
            </a:extLst>
          </p:cNvPr>
          <p:cNvSpPr txBox="1"/>
          <p:nvPr/>
        </p:nvSpPr>
        <p:spPr>
          <a:xfrm>
            <a:off x="1622587" y="3032059"/>
            <a:ext cx="3124437" cy="2431435"/>
          </a:xfrm>
          <a:prstGeom prst="rect">
            <a:avLst/>
          </a:prstGeom>
          <a:noFill/>
        </p:spPr>
        <p:txBody>
          <a:bodyPr wrap="square" rtlCol="0">
            <a:spAutoFit/>
          </a:bodyPr>
          <a:lstStyle/>
          <a:p>
            <a:pPr marL="285750" lvl="0" indent="-285750" algn="l" rtl="0">
              <a:spcBef>
                <a:spcPts val="0"/>
              </a:spcBef>
              <a:spcAft>
                <a:spcPts val="0"/>
              </a:spcAft>
              <a:buFont typeface="Wingdings" pitchFamily="2" charset="2"/>
              <a:buChar char="ü"/>
            </a:pPr>
            <a:r>
              <a:rPr lang="en-US" sz="1400" dirty="0">
                <a:ea typeface="SimSun" panose="02010600030101010101" pitchFamily="2" charset="-122"/>
              </a:rPr>
              <a:t>Violators who get tickets are mainly distributed from Monday to Friday, or Saturday and Sunday?</a:t>
            </a:r>
          </a:p>
          <a:p>
            <a:pPr marL="285750" lvl="0" indent="-285750" algn="l" rtl="0">
              <a:spcBef>
                <a:spcPts val="0"/>
              </a:spcBef>
              <a:spcAft>
                <a:spcPts val="0"/>
              </a:spcAft>
              <a:buFont typeface="Wingdings" pitchFamily="2" charset="2"/>
              <a:buChar char="ü"/>
            </a:pPr>
            <a:endParaRPr lang="en-US" sz="1400" dirty="0">
              <a:ea typeface="SimSun" panose="02010600030101010101" pitchFamily="2" charset="-122"/>
            </a:endParaRPr>
          </a:p>
          <a:p>
            <a:pPr marL="285750" lvl="0" indent="-285750" algn="l" rtl="0">
              <a:spcBef>
                <a:spcPts val="0"/>
              </a:spcBef>
              <a:spcAft>
                <a:spcPts val="0"/>
              </a:spcAft>
              <a:buFont typeface="Wingdings" pitchFamily="2" charset="2"/>
              <a:buChar char="ü"/>
            </a:pPr>
            <a:r>
              <a:rPr lang="en-US" sz="1400" dirty="0">
                <a:ea typeface="SimSun" panose="02010600030101010101" pitchFamily="2" charset="-122"/>
              </a:rPr>
              <a:t>What are the common violations of tickets?</a:t>
            </a:r>
          </a:p>
          <a:p>
            <a:pPr marL="285750" lvl="0" indent="-285750" algn="l" rtl="0">
              <a:spcBef>
                <a:spcPts val="0"/>
              </a:spcBef>
              <a:spcAft>
                <a:spcPts val="0"/>
              </a:spcAft>
              <a:buFont typeface="Wingdings" pitchFamily="2" charset="2"/>
              <a:buChar char="ü"/>
            </a:pPr>
            <a:endParaRPr lang="en-US" sz="1400" dirty="0">
              <a:ea typeface="SimSun" panose="02010600030101010101" pitchFamily="2" charset="-122"/>
            </a:endParaRPr>
          </a:p>
          <a:p>
            <a:pPr marL="285750" lvl="0" indent="-285750" algn="l" rtl="0">
              <a:spcBef>
                <a:spcPts val="0"/>
              </a:spcBef>
              <a:spcAft>
                <a:spcPts val="0"/>
              </a:spcAft>
              <a:buFont typeface="Wingdings" pitchFamily="2" charset="2"/>
              <a:buChar char="ü"/>
            </a:pPr>
            <a:r>
              <a:rPr lang="en-US" sz="1400" dirty="0">
                <a:ea typeface="SimSun" panose="02010600030101010101" pitchFamily="2" charset="-122"/>
              </a:rPr>
              <a:t>Which age group is more likely to get a ticket? Below 20, 20-30, 30-40, 40-50, 50-60</a:t>
            </a:r>
          </a:p>
          <a:p>
            <a:pPr marL="0" lvl="0" indent="0" algn="l" rtl="0">
              <a:spcBef>
                <a:spcPts val="0"/>
              </a:spcBef>
              <a:spcAft>
                <a:spcPts val="0"/>
              </a:spcAft>
              <a:buNone/>
            </a:pPr>
            <a:endParaRPr lang="en-US" sz="1200" dirty="0">
              <a:ea typeface="SimSun" panose="02010600030101010101" pitchFamily="2" charset="-122"/>
            </a:endParaRPr>
          </a:p>
        </p:txBody>
      </p:sp>
      <p:sp>
        <p:nvSpPr>
          <p:cNvPr id="113" name="TextBox 112">
            <a:extLst>
              <a:ext uri="{FF2B5EF4-FFF2-40B4-BE49-F238E27FC236}">
                <a16:creationId xmlns:a16="http://schemas.microsoft.com/office/drawing/2014/main" id="{AFB0129A-D09E-4693-96AE-20F4A2C31E42}"/>
              </a:ext>
            </a:extLst>
          </p:cNvPr>
          <p:cNvSpPr txBox="1"/>
          <p:nvPr/>
        </p:nvSpPr>
        <p:spPr>
          <a:xfrm>
            <a:off x="4694850" y="3074573"/>
            <a:ext cx="2819373" cy="2215991"/>
          </a:xfrm>
          <a:prstGeom prst="rect">
            <a:avLst/>
          </a:prstGeom>
          <a:noFill/>
        </p:spPr>
        <p:txBody>
          <a:bodyPr wrap="square" rtlCol="0">
            <a:spAutoFit/>
          </a:bodyPr>
          <a:lstStyle/>
          <a:p>
            <a:pPr marL="285750" lvl="0" indent="-285750" algn="l" rtl="0">
              <a:spcBef>
                <a:spcPts val="0"/>
              </a:spcBef>
              <a:spcAft>
                <a:spcPts val="0"/>
              </a:spcAft>
              <a:buFont typeface="Wingdings" pitchFamily="2" charset="2"/>
              <a:buChar char="ü"/>
            </a:pPr>
            <a:r>
              <a:rPr lang="en-US" sz="1400" dirty="0">
                <a:ea typeface="SimSun" panose="02010600030101010101" pitchFamily="2" charset="-122"/>
              </a:rPr>
              <a:t>In which court are the fines mainly concentrated?</a:t>
            </a:r>
          </a:p>
          <a:p>
            <a:pPr marL="285750" lvl="0" indent="-285750" algn="l" rtl="0">
              <a:spcBef>
                <a:spcPts val="0"/>
              </a:spcBef>
              <a:spcAft>
                <a:spcPts val="0"/>
              </a:spcAft>
              <a:buFont typeface="Wingdings" pitchFamily="2" charset="2"/>
              <a:buChar char="ü"/>
            </a:pPr>
            <a:endParaRPr lang="en-US" sz="1400" dirty="0">
              <a:ea typeface="SimSun" panose="02010600030101010101" pitchFamily="2" charset="-122"/>
            </a:endParaRPr>
          </a:p>
          <a:p>
            <a:pPr marL="285750" lvl="0" indent="-285750" algn="l" rtl="0">
              <a:spcBef>
                <a:spcPts val="0"/>
              </a:spcBef>
              <a:spcAft>
                <a:spcPts val="0"/>
              </a:spcAft>
              <a:buFont typeface="Wingdings" pitchFamily="2" charset="2"/>
              <a:buChar char="ü"/>
            </a:pPr>
            <a:r>
              <a:rPr lang="en-US" sz="1400" dirty="0">
                <a:ea typeface="SimSun" panose="02010600030101010101" pitchFamily="2" charset="-122"/>
              </a:rPr>
              <a:t>Men and women, which gender is more likely to get a ticket?</a:t>
            </a:r>
          </a:p>
          <a:p>
            <a:pPr marL="285750" lvl="0" indent="-285750" algn="l" rtl="0">
              <a:spcBef>
                <a:spcPts val="0"/>
              </a:spcBef>
              <a:spcAft>
                <a:spcPts val="0"/>
              </a:spcAft>
              <a:buFont typeface="Wingdings" pitchFamily="2" charset="2"/>
              <a:buChar char="ü"/>
            </a:pPr>
            <a:endParaRPr lang="en-US" sz="1400" dirty="0">
              <a:ea typeface="SimSun" panose="02010600030101010101" pitchFamily="2" charset="-122"/>
            </a:endParaRPr>
          </a:p>
          <a:p>
            <a:pPr marL="285750" lvl="0" indent="-285750" algn="l" rtl="0">
              <a:spcBef>
                <a:spcPts val="0"/>
              </a:spcBef>
              <a:spcAft>
                <a:spcPts val="0"/>
              </a:spcAft>
              <a:buFont typeface="Wingdings" pitchFamily="2" charset="2"/>
              <a:buChar char="ü"/>
            </a:pPr>
            <a:r>
              <a:rPr lang="en-US" sz="1400" dirty="0">
                <a:ea typeface="SimSun" panose="02010600030101010101" pitchFamily="2" charset="-122"/>
              </a:rPr>
              <a:t>What is the pattern of the tickets, and the motor vehicle crashes?</a:t>
            </a:r>
          </a:p>
          <a:p>
            <a:pPr marL="0" lvl="0" indent="0" algn="l" rtl="0">
              <a:spcBef>
                <a:spcPts val="0"/>
              </a:spcBef>
              <a:spcAft>
                <a:spcPts val="0"/>
              </a:spcAft>
              <a:buNone/>
            </a:pPr>
            <a:endParaRPr lang="en-US" sz="1200" dirty="0">
              <a:ea typeface="SimSun" panose="02010600030101010101" pitchFamily="2" charset="-122"/>
            </a:endParaRPr>
          </a:p>
        </p:txBody>
      </p:sp>
      <p:sp>
        <p:nvSpPr>
          <p:cNvPr id="117" name="TextBox 116">
            <a:extLst>
              <a:ext uri="{FF2B5EF4-FFF2-40B4-BE49-F238E27FC236}">
                <a16:creationId xmlns:a16="http://schemas.microsoft.com/office/drawing/2014/main" id="{B60C2261-B057-44FB-B300-F0F52E3F90C0}"/>
              </a:ext>
            </a:extLst>
          </p:cNvPr>
          <p:cNvSpPr txBox="1"/>
          <p:nvPr/>
        </p:nvSpPr>
        <p:spPr>
          <a:xfrm>
            <a:off x="7257857" y="3101914"/>
            <a:ext cx="2938615" cy="2462213"/>
          </a:xfrm>
          <a:prstGeom prst="rect">
            <a:avLst/>
          </a:prstGeom>
          <a:noFill/>
        </p:spPr>
        <p:txBody>
          <a:bodyPr wrap="square" rtlCol="0">
            <a:spAutoFit/>
          </a:bodyPr>
          <a:lstStyle/>
          <a:p>
            <a:pPr marL="171450" lvl="0" indent="-171450" algn="l" rtl="0">
              <a:spcBef>
                <a:spcPts val="0"/>
              </a:spcBef>
              <a:spcAft>
                <a:spcPts val="0"/>
              </a:spcAft>
              <a:buFont typeface="Wingdings" pitchFamily="2" charset="2"/>
              <a:buChar char="ü"/>
            </a:pPr>
            <a:r>
              <a:rPr lang="en-US" sz="1200" dirty="0">
                <a:ea typeface="SimSun" panose="02010600030101010101" pitchFamily="2" charset="-122"/>
              </a:rPr>
              <a:t>What leads to accidents, what are those patterns?</a:t>
            </a:r>
          </a:p>
          <a:p>
            <a:pPr marL="171450" lvl="0" indent="-171450" algn="l" rtl="0">
              <a:spcBef>
                <a:spcPts val="0"/>
              </a:spcBef>
              <a:spcAft>
                <a:spcPts val="0"/>
              </a:spcAft>
              <a:buFont typeface="Wingdings" pitchFamily="2" charset="2"/>
              <a:buChar char="ü"/>
            </a:pPr>
            <a:endParaRPr lang="en-US" sz="1200" dirty="0">
              <a:ea typeface="SimSun" panose="02010600030101010101" pitchFamily="2" charset="-122"/>
            </a:endParaRPr>
          </a:p>
          <a:p>
            <a:pPr marL="171450" lvl="0" indent="-171450" algn="l" rtl="0">
              <a:spcBef>
                <a:spcPts val="0"/>
              </a:spcBef>
              <a:spcAft>
                <a:spcPts val="0"/>
              </a:spcAft>
              <a:buFont typeface="Wingdings" pitchFamily="2" charset="2"/>
              <a:buChar char="ü"/>
            </a:pPr>
            <a:r>
              <a:rPr lang="en-US" sz="1200" dirty="0">
                <a:ea typeface="SimSun" panose="02010600030101010101" pitchFamily="2" charset="-122"/>
              </a:rPr>
              <a:t>The common trends of the ticket and accident data.  How can people avoid them?</a:t>
            </a:r>
          </a:p>
          <a:p>
            <a:pPr lvl="0" algn="l" rtl="0">
              <a:spcBef>
                <a:spcPts val="0"/>
              </a:spcBef>
              <a:spcAft>
                <a:spcPts val="0"/>
              </a:spcAft>
            </a:pPr>
            <a:endParaRPr lang="en-US" sz="1200" dirty="0">
              <a:ea typeface="SimSun" panose="02010600030101010101" pitchFamily="2" charset="-122"/>
            </a:endParaRPr>
          </a:p>
          <a:p>
            <a:pPr marL="171450" lvl="0" indent="-171450" algn="l" rtl="0">
              <a:spcBef>
                <a:spcPts val="0"/>
              </a:spcBef>
              <a:spcAft>
                <a:spcPts val="0"/>
              </a:spcAft>
              <a:buFont typeface="Wingdings" pitchFamily="2" charset="2"/>
              <a:buChar char="ü"/>
            </a:pPr>
            <a:r>
              <a:rPr lang="en-US" sz="1400" b="0" i="0" u="none" strike="noStrike" dirty="0">
                <a:solidFill>
                  <a:srgbClr val="374151"/>
                </a:solidFill>
                <a:effectLst/>
                <a:latin typeface="Söhne"/>
              </a:rPr>
              <a:t>Suggesting steps for people to be more careful and aware of traffic situations, tickets, and motor vehicle accidents can have a direct impact on society.</a:t>
            </a:r>
            <a:endParaRPr lang="en-US" sz="1200" dirty="0">
              <a:ea typeface="SimSun" panose="02010600030101010101" pitchFamily="2" charset="-122"/>
            </a:endParaRPr>
          </a:p>
        </p:txBody>
      </p:sp>
      <p:grpSp>
        <p:nvGrpSpPr>
          <p:cNvPr id="2" name="Group 1">
            <a:extLst>
              <a:ext uri="{FF2B5EF4-FFF2-40B4-BE49-F238E27FC236}">
                <a16:creationId xmlns:a16="http://schemas.microsoft.com/office/drawing/2014/main" id="{711450F4-A7BD-494E-BD71-C6C5EB8D03D1}"/>
              </a:ext>
            </a:extLst>
          </p:cNvPr>
          <p:cNvGrpSpPr/>
          <p:nvPr/>
        </p:nvGrpSpPr>
        <p:grpSpPr>
          <a:xfrm>
            <a:off x="2283820" y="898400"/>
            <a:ext cx="1275682" cy="1275682"/>
            <a:chOff x="3063120" y="1755914"/>
            <a:chExt cx="1275682" cy="1275682"/>
          </a:xfrm>
        </p:grpSpPr>
        <p:sp>
          <p:nvSpPr>
            <p:cNvPr id="120" name="Teardrop 119">
              <a:extLst>
                <a:ext uri="{FF2B5EF4-FFF2-40B4-BE49-F238E27FC236}">
                  <a16:creationId xmlns:a16="http://schemas.microsoft.com/office/drawing/2014/main" id="{5E489B47-B2BB-4EFB-8EC4-21C10615E463}"/>
                </a:ext>
              </a:extLst>
            </p:cNvPr>
            <p:cNvSpPr/>
            <p:nvPr/>
          </p:nvSpPr>
          <p:spPr>
            <a:xfrm rot="8100000">
              <a:off x="3063120" y="1755914"/>
              <a:ext cx="1275682" cy="1275682"/>
            </a:xfrm>
            <a:prstGeom prst="teardrop">
              <a:avLst>
                <a:gd name="adj" fmla="val 109962"/>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862B435C-D1B2-4C1C-B995-8D888E87C5D7}"/>
                </a:ext>
              </a:extLst>
            </p:cNvPr>
            <p:cNvSpPr/>
            <p:nvPr/>
          </p:nvSpPr>
          <p:spPr>
            <a:xfrm>
              <a:off x="325746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a:extLst>
                <a:ext uri="{FF2B5EF4-FFF2-40B4-BE49-F238E27FC236}">
                  <a16:creationId xmlns:a16="http://schemas.microsoft.com/office/drawing/2014/main" id="{262C0D94-FE17-421D-AA32-BD4AFE13E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6696" y="2066644"/>
              <a:ext cx="627392" cy="627390"/>
            </a:xfrm>
            <a:prstGeom prst="rect">
              <a:avLst/>
            </a:prstGeom>
          </p:spPr>
        </p:pic>
      </p:grpSp>
      <p:grpSp>
        <p:nvGrpSpPr>
          <p:cNvPr id="3" name="Group 2">
            <a:extLst>
              <a:ext uri="{FF2B5EF4-FFF2-40B4-BE49-F238E27FC236}">
                <a16:creationId xmlns:a16="http://schemas.microsoft.com/office/drawing/2014/main" id="{191C1607-C8B7-4B99-9DC5-3321A9E92D49}"/>
              </a:ext>
            </a:extLst>
          </p:cNvPr>
          <p:cNvGrpSpPr/>
          <p:nvPr/>
        </p:nvGrpSpPr>
        <p:grpSpPr>
          <a:xfrm>
            <a:off x="5406490" y="930410"/>
            <a:ext cx="1275682" cy="1275682"/>
            <a:chOff x="5242440" y="1755914"/>
            <a:chExt cx="1275682" cy="1275682"/>
          </a:xfrm>
        </p:grpSpPr>
        <p:sp>
          <p:nvSpPr>
            <p:cNvPr id="124" name="Teardrop 123">
              <a:extLst>
                <a:ext uri="{FF2B5EF4-FFF2-40B4-BE49-F238E27FC236}">
                  <a16:creationId xmlns:a16="http://schemas.microsoft.com/office/drawing/2014/main" id="{A44D7BEA-70F0-4773-A72C-A5B9951D3536}"/>
                </a:ext>
              </a:extLst>
            </p:cNvPr>
            <p:cNvSpPr/>
            <p:nvPr/>
          </p:nvSpPr>
          <p:spPr>
            <a:xfrm rot="8100000">
              <a:off x="5242440" y="1755914"/>
              <a:ext cx="1275682" cy="1275682"/>
            </a:xfrm>
            <a:prstGeom prst="teardrop">
              <a:avLst>
                <a:gd name="adj" fmla="val 109962"/>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1431DABB-47B8-4640-BD39-9CC7E2CDA115}"/>
                </a:ext>
              </a:extLst>
            </p:cNvPr>
            <p:cNvSpPr/>
            <p:nvPr/>
          </p:nvSpPr>
          <p:spPr>
            <a:xfrm>
              <a:off x="543678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2" name="Picture 131">
              <a:extLst>
                <a:ext uri="{FF2B5EF4-FFF2-40B4-BE49-F238E27FC236}">
                  <a16:creationId xmlns:a16="http://schemas.microsoft.com/office/drawing/2014/main" id="{B5EEDA48-5891-495E-A9A5-8AEE839470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5681" y="2061164"/>
              <a:ext cx="659146" cy="659144"/>
            </a:xfrm>
            <a:prstGeom prst="rect">
              <a:avLst/>
            </a:prstGeom>
          </p:spPr>
        </p:pic>
      </p:grpSp>
      <p:grpSp>
        <p:nvGrpSpPr>
          <p:cNvPr id="4" name="Group 3">
            <a:extLst>
              <a:ext uri="{FF2B5EF4-FFF2-40B4-BE49-F238E27FC236}">
                <a16:creationId xmlns:a16="http://schemas.microsoft.com/office/drawing/2014/main" id="{FA807BE1-996E-4364-AC05-CAC8C826377C}"/>
              </a:ext>
            </a:extLst>
          </p:cNvPr>
          <p:cNvGrpSpPr/>
          <p:nvPr/>
        </p:nvGrpSpPr>
        <p:grpSpPr>
          <a:xfrm>
            <a:off x="8364698" y="889136"/>
            <a:ext cx="1275682" cy="1275682"/>
            <a:chOff x="7353181" y="1755914"/>
            <a:chExt cx="1275682" cy="1275682"/>
          </a:xfrm>
        </p:grpSpPr>
        <p:sp>
          <p:nvSpPr>
            <p:cNvPr id="128" name="Teardrop 127">
              <a:extLst>
                <a:ext uri="{FF2B5EF4-FFF2-40B4-BE49-F238E27FC236}">
                  <a16:creationId xmlns:a16="http://schemas.microsoft.com/office/drawing/2014/main" id="{76257F1B-992C-4717-A6A2-EDE25A4F31C3}"/>
                </a:ext>
              </a:extLst>
            </p:cNvPr>
            <p:cNvSpPr/>
            <p:nvPr/>
          </p:nvSpPr>
          <p:spPr>
            <a:xfrm rot="8100000">
              <a:off x="7353181" y="1755914"/>
              <a:ext cx="1275682" cy="1275682"/>
            </a:xfrm>
            <a:prstGeom prst="teardrop">
              <a:avLst>
                <a:gd name="adj" fmla="val 109962"/>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CBB174F9-BA66-486F-BC62-F2720CED100C}"/>
                </a:ext>
              </a:extLst>
            </p:cNvPr>
            <p:cNvSpPr/>
            <p:nvPr/>
          </p:nvSpPr>
          <p:spPr>
            <a:xfrm>
              <a:off x="7547530"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a:extLst>
                <a:ext uri="{FF2B5EF4-FFF2-40B4-BE49-F238E27FC236}">
                  <a16:creationId xmlns:a16="http://schemas.microsoft.com/office/drawing/2014/main" id="{58BE45EE-A44E-41D8-8C13-099C1F70EF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8666" y="2048456"/>
              <a:ext cx="684562" cy="684560"/>
            </a:xfrm>
            <a:prstGeom prst="rect">
              <a:avLst/>
            </a:prstGeom>
          </p:spPr>
        </p:pic>
      </p:grpSp>
    </p:spTree>
    <p:extLst>
      <p:ext uri="{BB962C8B-B14F-4D97-AF65-F5344CB8AC3E}">
        <p14:creationId xmlns:p14="http://schemas.microsoft.com/office/powerpoint/2010/main" val="2624499212"/>
      </p:ext>
    </p:extLst>
  </p:cSld>
  <p:clrMapOvr>
    <a:masterClrMapping/>
  </p:clrMapOvr>
  <p:transition spd="slow" advClick="0" advTm="200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250" fill="hold"/>
                                        <p:tgtEl>
                                          <p:spTgt spid="97"/>
                                        </p:tgtEl>
                                        <p:attrNameLst>
                                          <p:attrName>ppt_w</p:attrName>
                                        </p:attrNameLst>
                                      </p:cBhvr>
                                      <p:tavLst>
                                        <p:tav tm="0">
                                          <p:val>
                                            <p:fltVal val="0"/>
                                          </p:val>
                                        </p:tav>
                                        <p:tav tm="100000">
                                          <p:val>
                                            <p:strVal val="#ppt_w"/>
                                          </p:val>
                                        </p:tav>
                                      </p:tavLst>
                                    </p:anim>
                                    <p:anim calcmode="lin" valueType="num">
                                      <p:cBhvr>
                                        <p:cTn id="8" dur="250" fill="hold"/>
                                        <p:tgtEl>
                                          <p:spTgt spid="97"/>
                                        </p:tgtEl>
                                        <p:attrNameLst>
                                          <p:attrName>ppt_h</p:attrName>
                                        </p:attrNameLst>
                                      </p:cBhvr>
                                      <p:tavLst>
                                        <p:tav tm="0">
                                          <p:val>
                                            <p:fltVal val="0"/>
                                          </p:val>
                                        </p:tav>
                                        <p:tav tm="100000">
                                          <p:val>
                                            <p:strVal val="#ppt_h"/>
                                          </p:val>
                                        </p:tav>
                                      </p:tavLst>
                                    </p:anim>
                                    <p:animEffect transition="in" filter="fade">
                                      <p:cBhvr>
                                        <p:cTn id="9" dur="250"/>
                                        <p:tgtEl>
                                          <p:spTgt spid="97"/>
                                        </p:tgtEl>
                                      </p:cBhvr>
                                    </p:animEffect>
                                  </p:childTnLst>
                                </p:cTn>
                              </p:par>
                            </p:childTnLst>
                          </p:cTn>
                        </p:par>
                        <p:par>
                          <p:cTn id="10" fill="hold">
                            <p:stCondLst>
                              <p:cond delay="25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ppt_w</p:attrName>
                                        </p:attrNameLst>
                                      </p:cBhvr>
                                      <p:tavLst>
                                        <p:tav tm="0">
                                          <p:val>
                                            <p:fltVal val="0"/>
                                          </p:val>
                                        </p:tav>
                                        <p:tav tm="100000">
                                          <p:val>
                                            <p:strVal val="#ppt_w"/>
                                          </p:val>
                                        </p:tav>
                                      </p:tavLst>
                                    </p:anim>
                                    <p:anim calcmode="lin" valueType="num">
                                      <p:cBhvr>
                                        <p:cTn id="14" dur="1000" fill="hold"/>
                                        <p:tgtEl>
                                          <p:spTgt spid="2"/>
                                        </p:tgtEl>
                                        <p:attrNameLst>
                                          <p:attrName>ppt_h</p:attrName>
                                        </p:attrNameLst>
                                      </p:cBhvr>
                                      <p:tavLst>
                                        <p:tav tm="0">
                                          <p:val>
                                            <p:fltVal val="0"/>
                                          </p:val>
                                        </p:tav>
                                        <p:tav tm="100000">
                                          <p:val>
                                            <p:strVal val="#ppt_h"/>
                                          </p:val>
                                        </p:tav>
                                      </p:tavLst>
                                    </p:anim>
                                    <p:animEffect transition="in" filter="fade">
                                      <p:cBhvr>
                                        <p:cTn id="15" dur="10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09"/>
                                        </p:tgtEl>
                                        <p:attrNameLst>
                                          <p:attrName>style.visibility</p:attrName>
                                        </p:attrNameLst>
                                      </p:cBhvr>
                                      <p:to>
                                        <p:strVal val="visible"/>
                                      </p:to>
                                    </p:set>
                                    <p:animEffect transition="in" filter="wipe(down)">
                                      <p:cBhvr>
                                        <p:cTn id="20" dur="3000"/>
                                        <p:tgtEl>
                                          <p:spTgt spid="109"/>
                                        </p:tgtEl>
                                      </p:cBhvr>
                                    </p:animEffect>
                                  </p:childTnLst>
                                </p:cTn>
                              </p:par>
                            </p:childTnLst>
                          </p:cTn>
                        </p:par>
                        <p:par>
                          <p:cTn id="21" fill="hold">
                            <p:stCondLst>
                              <p:cond delay="3000"/>
                            </p:stCondLst>
                            <p:childTnLst>
                              <p:par>
                                <p:cTn id="22" presetID="22" presetClass="entr" presetSubtype="8" fill="hold" nodeType="afterEffect">
                                  <p:stCondLst>
                                    <p:cond delay="250"/>
                                  </p:stCondLst>
                                  <p:childTnLst>
                                    <p:set>
                                      <p:cBhvr>
                                        <p:cTn id="23" dur="1" fill="hold">
                                          <p:stCondLst>
                                            <p:cond delay="0"/>
                                          </p:stCondLst>
                                        </p:cTn>
                                        <p:tgtEl>
                                          <p:spTgt spid="96"/>
                                        </p:tgtEl>
                                        <p:attrNameLst>
                                          <p:attrName>style.visibility</p:attrName>
                                        </p:attrNameLst>
                                      </p:cBhvr>
                                      <p:to>
                                        <p:strVal val="visible"/>
                                      </p:to>
                                    </p:set>
                                    <p:animEffect transition="in" filter="wipe(left)">
                                      <p:cBhvr>
                                        <p:cTn id="24" dur="500"/>
                                        <p:tgtEl>
                                          <p:spTgt spid="96"/>
                                        </p:tgtEl>
                                      </p:cBhvr>
                                    </p:animEffect>
                                  </p:childTnLst>
                                </p:cTn>
                              </p:par>
                            </p:childTnLst>
                          </p:cTn>
                        </p:par>
                        <p:par>
                          <p:cTn id="25" fill="hold">
                            <p:stCondLst>
                              <p:cond delay="3750"/>
                            </p:stCondLst>
                            <p:childTnLst>
                              <p:par>
                                <p:cTn id="26" presetID="53" presetClass="entr" presetSubtype="16" fill="hold" nodeType="afterEffect">
                                  <p:stCondLst>
                                    <p:cond delay="0"/>
                                  </p:stCondLst>
                                  <p:childTnLst>
                                    <p:set>
                                      <p:cBhvr>
                                        <p:cTn id="27" dur="1" fill="hold">
                                          <p:stCondLst>
                                            <p:cond delay="0"/>
                                          </p:stCondLst>
                                        </p:cTn>
                                        <p:tgtEl>
                                          <p:spTgt spid="101"/>
                                        </p:tgtEl>
                                        <p:attrNameLst>
                                          <p:attrName>style.visibility</p:attrName>
                                        </p:attrNameLst>
                                      </p:cBhvr>
                                      <p:to>
                                        <p:strVal val="visible"/>
                                      </p:to>
                                    </p:set>
                                    <p:anim calcmode="lin" valueType="num">
                                      <p:cBhvr>
                                        <p:cTn id="28" dur="250" fill="hold"/>
                                        <p:tgtEl>
                                          <p:spTgt spid="101"/>
                                        </p:tgtEl>
                                        <p:attrNameLst>
                                          <p:attrName>ppt_w</p:attrName>
                                        </p:attrNameLst>
                                      </p:cBhvr>
                                      <p:tavLst>
                                        <p:tav tm="0">
                                          <p:val>
                                            <p:fltVal val="0"/>
                                          </p:val>
                                        </p:tav>
                                        <p:tav tm="100000">
                                          <p:val>
                                            <p:strVal val="#ppt_w"/>
                                          </p:val>
                                        </p:tav>
                                      </p:tavLst>
                                    </p:anim>
                                    <p:anim calcmode="lin" valueType="num">
                                      <p:cBhvr>
                                        <p:cTn id="29" dur="250" fill="hold"/>
                                        <p:tgtEl>
                                          <p:spTgt spid="101"/>
                                        </p:tgtEl>
                                        <p:attrNameLst>
                                          <p:attrName>ppt_h</p:attrName>
                                        </p:attrNameLst>
                                      </p:cBhvr>
                                      <p:tavLst>
                                        <p:tav tm="0">
                                          <p:val>
                                            <p:fltVal val="0"/>
                                          </p:val>
                                        </p:tav>
                                        <p:tav tm="100000">
                                          <p:val>
                                            <p:strVal val="#ppt_h"/>
                                          </p:val>
                                        </p:tav>
                                      </p:tavLst>
                                    </p:anim>
                                    <p:animEffect transition="in" filter="fade">
                                      <p:cBhvr>
                                        <p:cTn id="30" dur="250"/>
                                        <p:tgtEl>
                                          <p:spTgt spid="101"/>
                                        </p:tgtEl>
                                      </p:cBhvr>
                                    </p:animEffect>
                                  </p:childTnLst>
                                </p:cTn>
                              </p:par>
                            </p:childTnLst>
                          </p:cTn>
                        </p:par>
                        <p:par>
                          <p:cTn id="31" fill="hold">
                            <p:stCondLst>
                              <p:cond delay="4000"/>
                            </p:stCondLst>
                            <p:childTnLst>
                              <p:par>
                                <p:cTn id="32" presetID="53" presetClass="entr" presetSubtype="16"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250" fill="hold"/>
                                        <p:tgtEl>
                                          <p:spTgt spid="3"/>
                                        </p:tgtEl>
                                        <p:attrNameLst>
                                          <p:attrName>ppt_w</p:attrName>
                                        </p:attrNameLst>
                                      </p:cBhvr>
                                      <p:tavLst>
                                        <p:tav tm="0">
                                          <p:val>
                                            <p:fltVal val="0"/>
                                          </p:val>
                                        </p:tav>
                                        <p:tav tm="100000">
                                          <p:val>
                                            <p:strVal val="#ppt_w"/>
                                          </p:val>
                                        </p:tav>
                                      </p:tavLst>
                                    </p:anim>
                                    <p:anim calcmode="lin" valueType="num">
                                      <p:cBhvr>
                                        <p:cTn id="35" dur="250" fill="hold"/>
                                        <p:tgtEl>
                                          <p:spTgt spid="3"/>
                                        </p:tgtEl>
                                        <p:attrNameLst>
                                          <p:attrName>ppt_h</p:attrName>
                                        </p:attrNameLst>
                                      </p:cBhvr>
                                      <p:tavLst>
                                        <p:tav tm="0">
                                          <p:val>
                                            <p:fltVal val="0"/>
                                          </p:val>
                                        </p:tav>
                                        <p:tav tm="100000">
                                          <p:val>
                                            <p:strVal val="#ppt_h"/>
                                          </p:val>
                                        </p:tav>
                                      </p:tavLst>
                                    </p:anim>
                                    <p:animEffect transition="in" filter="fade">
                                      <p:cBhvr>
                                        <p:cTn id="36" dur="25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1" nodeType="clickEffect">
                                  <p:stCondLst>
                                    <p:cond delay="0"/>
                                  </p:stCondLst>
                                  <p:childTnLst>
                                    <p:set>
                                      <p:cBhvr>
                                        <p:cTn id="40" dur="1" fill="hold">
                                          <p:stCondLst>
                                            <p:cond delay="0"/>
                                          </p:stCondLst>
                                        </p:cTn>
                                        <p:tgtEl>
                                          <p:spTgt spid="113"/>
                                        </p:tgtEl>
                                        <p:attrNameLst>
                                          <p:attrName>style.visibility</p:attrName>
                                        </p:attrNameLst>
                                      </p:cBhvr>
                                      <p:to>
                                        <p:strVal val="visible"/>
                                      </p:to>
                                    </p:set>
                                    <p:animEffect transition="in" filter="wipe(down)">
                                      <p:cBhvr>
                                        <p:cTn id="41" dur="3000"/>
                                        <p:tgtEl>
                                          <p:spTgt spid="113"/>
                                        </p:tgtEl>
                                      </p:cBhvr>
                                    </p:animEffect>
                                  </p:childTnLst>
                                </p:cTn>
                              </p:par>
                            </p:childTnLst>
                          </p:cTn>
                        </p:par>
                        <p:par>
                          <p:cTn id="42" fill="hold">
                            <p:stCondLst>
                              <p:cond delay="3000"/>
                            </p:stCondLst>
                            <p:childTnLst>
                              <p:par>
                                <p:cTn id="43" presetID="22" presetClass="entr" presetSubtype="8" fill="hold" nodeType="afterEffect">
                                  <p:stCondLst>
                                    <p:cond delay="250"/>
                                  </p:stCondLst>
                                  <p:childTnLst>
                                    <p:set>
                                      <p:cBhvr>
                                        <p:cTn id="44" dur="1" fill="hold">
                                          <p:stCondLst>
                                            <p:cond delay="0"/>
                                          </p:stCondLst>
                                        </p:cTn>
                                        <p:tgtEl>
                                          <p:spTgt spid="100"/>
                                        </p:tgtEl>
                                        <p:attrNameLst>
                                          <p:attrName>style.visibility</p:attrName>
                                        </p:attrNameLst>
                                      </p:cBhvr>
                                      <p:to>
                                        <p:strVal val="visible"/>
                                      </p:to>
                                    </p:set>
                                    <p:animEffect transition="in" filter="wipe(left)">
                                      <p:cBhvr>
                                        <p:cTn id="45" dur="500"/>
                                        <p:tgtEl>
                                          <p:spTgt spid="100"/>
                                        </p:tgtEl>
                                      </p:cBhvr>
                                    </p:animEffect>
                                  </p:childTnLst>
                                </p:cTn>
                              </p:par>
                            </p:childTnLst>
                          </p:cTn>
                        </p:par>
                        <p:par>
                          <p:cTn id="46" fill="hold">
                            <p:stCondLst>
                              <p:cond delay="3750"/>
                            </p:stCondLst>
                            <p:childTnLst>
                              <p:par>
                                <p:cTn id="47" presetID="53" presetClass="entr" presetSubtype="16" fill="hold" nodeType="afterEffect">
                                  <p:stCondLst>
                                    <p:cond delay="0"/>
                                  </p:stCondLst>
                                  <p:childTnLst>
                                    <p:set>
                                      <p:cBhvr>
                                        <p:cTn id="48" dur="1" fill="hold">
                                          <p:stCondLst>
                                            <p:cond delay="0"/>
                                          </p:stCondLst>
                                        </p:cTn>
                                        <p:tgtEl>
                                          <p:spTgt spid="104"/>
                                        </p:tgtEl>
                                        <p:attrNameLst>
                                          <p:attrName>style.visibility</p:attrName>
                                        </p:attrNameLst>
                                      </p:cBhvr>
                                      <p:to>
                                        <p:strVal val="visible"/>
                                      </p:to>
                                    </p:set>
                                    <p:anim calcmode="lin" valueType="num">
                                      <p:cBhvr>
                                        <p:cTn id="49" dur="250" fill="hold"/>
                                        <p:tgtEl>
                                          <p:spTgt spid="104"/>
                                        </p:tgtEl>
                                        <p:attrNameLst>
                                          <p:attrName>ppt_w</p:attrName>
                                        </p:attrNameLst>
                                      </p:cBhvr>
                                      <p:tavLst>
                                        <p:tav tm="0">
                                          <p:val>
                                            <p:fltVal val="0"/>
                                          </p:val>
                                        </p:tav>
                                        <p:tav tm="100000">
                                          <p:val>
                                            <p:strVal val="#ppt_w"/>
                                          </p:val>
                                        </p:tav>
                                      </p:tavLst>
                                    </p:anim>
                                    <p:anim calcmode="lin" valueType="num">
                                      <p:cBhvr>
                                        <p:cTn id="50" dur="250" fill="hold"/>
                                        <p:tgtEl>
                                          <p:spTgt spid="104"/>
                                        </p:tgtEl>
                                        <p:attrNameLst>
                                          <p:attrName>ppt_h</p:attrName>
                                        </p:attrNameLst>
                                      </p:cBhvr>
                                      <p:tavLst>
                                        <p:tav tm="0">
                                          <p:val>
                                            <p:fltVal val="0"/>
                                          </p:val>
                                        </p:tav>
                                        <p:tav tm="100000">
                                          <p:val>
                                            <p:strVal val="#ppt_h"/>
                                          </p:val>
                                        </p:tav>
                                      </p:tavLst>
                                    </p:anim>
                                    <p:animEffect transition="in" filter="fade">
                                      <p:cBhvr>
                                        <p:cTn id="51" dur="250"/>
                                        <p:tgtEl>
                                          <p:spTgt spid="104"/>
                                        </p:tgtEl>
                                      </p:cBhvr>
                                    </p:animEffect>
                                  </p:childTnLst>
                                </p:cTn>
                              </p:par>
                            </p:childTnLst>
                          </p:cTn>
                        </p:par>
                        <p:par>
                          <p:cTn id="52" fill="hold">
                            <p:stCondLst>
                              <p:cond delay="4000"/>
                            </p:stCondLst>
                            <p:childTnLst>
                              <p:par>
                                <p:cTn id="53" presetID="53" presetClass="entr" presetSubtype="16" fill="hold" nodeType="after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p:cTn id="55" dur="250" fill="hold"/>
                                        <p:tgtEl>
                                          <p:spTgt spid="4"/>
                                        </p:tgtEl>
                                        <p:attrNameLst>
                                          <p:attrName>ppt_w</p:attrName>
                                        </p:attrNameLst>
                                      </p:cBhvr>
                                      <p:tavLst>
                                        <p:tav tm="0">
                                          <p:val>
                                            <p:fltVal val="0"/>
                                          </p:val>
                                        </p:tav>
                                        <p:tav tm="100000">
                                          <p:val>
                                            <p:strVal val="#ppt_w"/>
                                          </p:val>
                                        </p:tav>
                                      </p:tavLst>
                                    </p:anim>
                                    <p:anim calcmode="lin" valueType="num">
                                      <p:cBhvr>
                                        <p:cTn id="56" dur="250" fill="hold"/>
                                        <p:tgtEl>
                                          <p:spTgt spid="4"/>
                                        </p:tgtEl>
                                        <p:attrNameLst>
                                          <p:attrName>ppt_h</p:attrName>
                                        </p:attrNameLst>
                                      </p:cBhvr>
                                      <p:tavLst>
                                        <p:tav tm="0">
                                          <p:val>
                                            <p:fltVal val="0"/>
                                          </p:val>
                                        </p:tav>
                                        <p:tav tm="100000">
                                          <p:val>
                                            <p:strVal val="#ppt_h"/>
                                          </p:val>
                                        </p:tav>
                                      </p:tavLst>
                                    </p:anim>
                                    <p:animEffect transition="in" filter="fade">
                                      <p:cBhvr>
                                        <p:cTn id="57" dur="25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17"/>
                                        </p:tgtEl>
                                        <p:attrNameLst>
                                          <p:attrName>style.visibility</p:attrName>
                                        </p:attrNameLst>
                                      </p:cBhvr>
                                      <p:to>
                                        <p:strVal val="visible"/>
                                      </p:to>
                                    </p:set>
                                    <p:animEffect transition="in" filter="wipe(down)">
                                      <p:cBhvr>
                                        <p:cTn id="62" dur="3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3" grpId="1"/>
      <p:bldP spid="1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317843"/>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List of contents</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080129" y="3138309"/>
              <a:ext cx="2512319" cy="496996"/>
            </a:xfrm>
            <a:prstGeom prst="rect">
              <a:avLst/>
            </a:prstGeom>
            <a:noFill/>
          </p:spPr>
          <p:txBody>
            <a:bodyPr wrap="square" rtlCol="0">
              <a:spAutoFit/>
            </a:bodyPr>
            <a:lstStyle/>
            <a:p>
              <a:pPr marL="101600" lvl="0" algn="l" rtl="0">
                <a:lnSpc>
                  <a:spcPct val="150000"/>
                </a:lnSpc>
                <a:spcBef>
                  <a:spcPts val="0"/>
                </a:spcBef>
                <a:spcAft>
                  <a:spcPts val="0"/>
                </a:spcAft>
                <a:buClr>
                  <a:srgbClr val="333333"/>
                </a:buClr>
                <a:buSzPts val="2000"/>
              </a:pPr>
              <a:r>
                <a:rPr lang="en-US" sz="2000" b="1" dirty="0">
                  <a:solidFill>
                    <a:schemeClr val="bg1"/>
                  </a:solidFill>
                  <a:latin typeface="Arial" panose="020B0604020202020204" pitchFamily="34" charset="0"/>
                  <a:cs typeface="Arial" panose="020B0604020202020204" pitchFamily="34" charset="0"/>
                </a:rPr>
                <a:t>Project Strategy</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10069191" cy="6858000"/>
            <a:chOff x="491575" y="0"/>
            <a:chExt cx="10069191"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8623136" y="3204020"/>
              <a:ext cx="3228930" cy="646331"/>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Possible concerns to be addressed:</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184740" y="-2739"/>
            <a:ext cx="9616922" cy="6858000"/>
            <a:chOff x="491575" y="0"/>
            <a:chExt cx="9616922"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696956" y="3120457"/>
              <a:ext cx="1992086" cy="830997"/>
            </a:xfrm>
            <a:prstGeom prst="rect">
              <a:avLst/>
            </a:prstGeom>
            <a:noFill/>
          </p:spPr>
          <p:txBody>
            <a:bodyPr wrap="square" rtlCol="0">
              <a:spAutoFit/>
            </a:bodyPr>
            <a:lstStyle/>
            <a:p>
              <a:pPr algn="ctr"/>
              <a:r>
                <a:rPr lang="en-US" sz="2400" b="1" dirty="0">
                  <a:solidFill>
                    <a:schemeClr val="bg1"/>
                  </a:solidFill>
                </a:rPr>
                <a:t>Summary of Dataset</a:t>
              </a:r>
              <a:endParaRPr lang="en-US" sz="2400" b="1" dirty="0">
                <a:solidFill>
                  <a:schemeClr val="bg1"/>
                </a:solidFill>
                <a:latin typeface="Tw Cen MT" panose="020B0602020104020603" pitchFamily="34" charset="0"/>
              </a:endParaRP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25112" y="3314630"/>
              <a:ext cx="530598" cy="396284"/>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7638543" y="-1"/>
            <a:ext cx="8692331" cy="6858000"/>
            <a:chOff x="718505" y="-1"/>
            <a:chExt cx="8692331" cy="6858000"/>
          </a:xfrm>
        </p:grpSpPr>
        <p:sp>
          <p:nvSpPr>
            <p:cNvPr id="72" name="Rectangle 71">
              <a:extLst>
                <a:ext uri="{FF2B5EF4-FFF2-40B4-BE49-F238E27FC236}">
                  <a16:creationId xmlns:a16="http://schemas.microsoft.com/office/drawing/2014/main" id="{824F072A-08CC-4CC6-B5EF-C1833A244FA3}"/>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7686244" y="3094435"/>
              <a:ext cx="2828299" cy="464871"/>
            </a:xfrm>
            <a:prstGeom prst="rect">
              <a:avLst/>
            </a:prstGeom>
            <a:noFill/>
          </p:spPr>
          <p:txBody>
            <a:bodyPr wrap="square" rtlCol="0">
              <a:spAutoFit/>
            </a:bodyPr>
            <a:lstStyle/>
            <a:p>
              <a:pPr marL="101600" lvl="0" algn="l" rtl="0">
                <a:lnSpc>
                  <a:spcPct val="150000"/>
                </a:lnSpc>
                <a:spcBef>
                  <a:spcPts val="0"/>
                </a:spcBef>
                <a:spcAft>
                  <a:spcPts val="0"/>
                </a:spcAft>
                <a:buClr>
                  <a:srgbClr val="333333"/>
                </a:buClr>
                <a:buSzPts val="2000"/>
              </a:pPr>
              <a:r>
                <a:rPr lang="en-US" b="1" dirty="0">
                  <a:solidFill>
                    <a:schemeClr val="bg1"/>
                  </a:solidFill>
                  <a:cs typeface="Arial" panose="020B0604020202020204" pitchFamily="34" charset="0"/>
                </a:rPr>
                <a:t>Architecture diagram</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0923" y="0"/>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980035" y="3305775"/>
              <a:ext cx="2596097" cy="369332"/>
            </a:xfrm>
            <a:prstGeom prst="rect">
              <a:avLst/>
            </a:prstGeom>
            <a:noFill/>
          </p:spPr>
          <p:txBody>
            <a:bodyPr wrap="square" rtlCol="0">
              <a:spAutoFit/>
            </a:bodyPr>
            <a:lstStyle/>
            <a:p>
              <a:pPr algn="ctr"/>
              <a:r>
                <a:rPr lang="en-GB" b="1" dirty="0">
                  <a:solidFill>
                    <a:schemeClr val="bg1"/>
                  </a:solidFill>
                </a:rPr>
                <a:t>Amazon Web Services</a:t>
              </a:r>
              <a:endParaRPr lang="en-US" b="1" dirty="0">
                <a:solidFill>
                  <a:schemeClr val="bg1"/>
                </a:solidFill>
                <a:latin typeface="Tw Cen MT" panose="020B0602020104020603" pitchFamily="34" charset="0"/>
              </a:endParaRP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00" name="Group 99">
            <a:extLst>
              <a:ext uri="{FF2B5EF4-FFF2-40B4-BE49-F238E27FC236}">
                <a16:creationId xmlns:a16="http://schemas.microsoft.com/office/drawing/2014/main" id="{CC89FF31-8612-4FD2-9987-7B2B659E4399}"/>
              </a:ext>
            </a:extLst>
          </p:cNvPr>
          <p:cNvGrpSpPr/>
          <p:nvPr/>
        </p:nvGrpSpPr>
        <p:grpSpPr>
          <a:xfrm>
            <a:off x="1386448" y="219003"/>
            <a:ext cx="1390806" cy="1275264"/>
            <a:chOff x="1466851" y="1754971"/>
            <a:chExt cx="2362200" cy="2362200"/>
          </a:xfrm>
        </p:grpSpPr>
        <p:sp>
          <p:nvSpPr>
            <p:cNvPr id="101" name="Oval 100">
              <a:extLst>
                <a:ext uri="{FF2B5EF4-FFF2-40B4-BE49-F238E27FC236}">
                  <a16:creationId xmlns:a16="http://schemas.microsoft.com/office/drawing/2014/main" id="{8A4AD62D-BD7E-415D-B725-6AC37487928F}"/>
                </a:ext>
              </a:extLst>
            </p:cNvPr>
            <p:cNvSpPr/>
            <p:nvPr/>
          </p:nvSpPr>
          <p:spPr>
            <a:xfrm>
              <a:off x="1466851" y="1754971"/>
              <a:ext cx="2362200" cy="23622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 name="Picture 101">
              <a:extLst>
                <a:ext uri="{FF2B5EF4-FFF2-40B4-BE49-F238E27FC236}">
                  <a16:creationId xmlns:a16="http://schemas.microsoft.com/office/drawing/2014/main" id="{AD995FC3-C541-42EF-8CAA-48FBA94B94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19252" y="1907373"/>
              <a:ext cx="2057398" cy="2057396"/>
            </a:xfrm>
            <a:prstGeom prst="ellipse">
              <a:avLst/>
            </a:prstGeom>
          </p:spPr>
        </p:pic>
      </p:grpSp>
      <p:grpSp>
        <p:nvGrpSpPr>
          <p:cNvPr id="103" name="Group 102">
            <a:extLst>
              <a:ext uri="{FF2B5EF4-FFF2-40B4-BE49-F238E27FC236}">
                <a16:creationId xmlns:a16="http://schemas.microsoft.com/office/drawing/2014/main" id="{558BBFA0-22AC-4630-95CF-DD11BBF46981}"/>
              </a:ext>
            </a:extLst>
          </p:cNvPr>
          <p:cNvGrpSpPr/>
          <p:nvPr/>
        </p:nvGrpSpPr>
        <p:grpSpPr>
          <a:xfrm>
            <a:off x="3202262" y="246439"/>
            <a:ext cx="1390992" cy="1275264"/>
            <a:chOff x="4388156" y="1754971"/>
            <a:chExt cx="2362200" cy="2362200"/>
          </a:xfrm>
          <a:solidFill>
            <a:srgbClr val="03A1A4"/>
          </a:solidFill>
        </p:grpSpPr>
        <p:sp>
          <p:nvSpPr>
            <p:cNvPr id="104" name="Oval 103">
              <a:extLst>
                <a:ext uri="{FF2B5EF4-FFF2-40B4-BE49-F238E27FC236}">
                  <a16:creationId xmlns:a16="http://schemas.microsoft.com/office/drawing/2014/main" id="{8106C475-63FF-4B88-9037-7D4296DCF408}"/>
                </a:ext>
              </a:extLst>
            </p:cNvPr>
            <p:cNvSpPr/>
            <p:nvPr/>
          </p:nvSpPr>
          <p:spPr>
            <a:xfrm>
              <a:off x="4388156" y="1754971"/>
              <a:ext cx="2362200" cy="2362200"/>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104">
              <a:extLst>
                <a:ext uri="{FF2B5EF4-FFF2-40B4-BE49-F238E27FC236}">
                  <a16:creationId xmlns:a16="http://schemas.microsoft.com/office/drawing/2014/main" id="{5A49D4CA-4AB4-4B81-87DF-16F4C749B5D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40558" y="1907373"/>
              <a:ext cx="2057396" cy="2057396"/>
            </a:xfrm>
            <a:prstGeom prst="ellipse">
              <a:avLst/>
            </a:prstGeom>
            <a:grpFill/>
          </p:spPr>
        </p:pic>
      </p:grpSp>
      <p:grpSp>
        <p:nvGrpSpPr>
          <p:cNvPr id="106" name="Group 105">
            <a:extLst>
              <a:ext uri="{FF2B5EF4-FFF2-40B4-BE49-F238E27FC236}">
                <a16:creationId xmlns:a16="http://schemas.microsoft.com/office/drawing/2014/main" id="{4FA7696F-3A12-4749-96EF-506789697582}"/>
              </a:ext>
            </a:extLst>
          </p:cNvPr>
          <p:cNvGrpSpPr/>
          <p:nvPr/>
        </p:nvGrpSpPr>
        <p:grpSpPr>
          <a:xfrm>
            <a:off x="4966261" y="270656"/>
            <a:ext cx="1366144" cy="1275264"/>
            <a:chOff x="7245656" y="1754971"/>
            <a:chExt cx="2362200" cy="2362200"/>
          </a:xfrm>
          <a:solidFill>
            <a:srgbClr val="EE9524"/>
          </a:solidFill>
        </p:grpSpPr>
        <p:sp>
          <p:nvSpPr>
            <p:cNvPr id="107" name="Oval 106">
              <a:extLst>
                <a:ext uri="{FF2B5EF4-FFF2-40B4-BE49-F238E27FC236}">
                  <a16:creationId xmlns:a16="http://schemas.microsoft.com/office/drawing/2014/main" id="{BEA41108-70F3-44FD-9476-BB5FCAD01852}"/>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70692E7A-E8C1-4231-93B0-76CAA4775D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95187" y="1904502"/>
              <a:ext cx="2063138" cy="2063138"/>
            </a:xfrm>
            <a:prstGeom prst="ellipse">
              <a:avLst/>
            </a:prstGeom>
            <a:grpFill/>
          </p:spPr>
        </p:pic>
      </p:grpSp>
      <p:grpSp>
        <p:nvGrpSpPr>
          <p:cNvPr id="109" name="Group 108">
            <a:extLst>
              <a:ext uri="{FF2B5EF4-FFF2-40B4-BE49-F238E27FC236}">
                <a16:creationId xmlns:a16="http://schemas.microsoft.com/office/drawing/2014/main" id="{FFECBB9F-A6DA-4867-8BFF-1EB9CC0E78D3}"/>
              </a:ext>
            </a:extLst>
          </p:cNvPr>
          <p:cNvGrpSpPr/>
          <p:nvPr/>
        </p:nvGrpSpPr>
        <p:grpSpPr>
          <a:xfrm>
            <a:off x="1522308" y="982893"/>
            <a:ext cx="662608" cy="523222"/>
            <a:chOff x="662610" y="2123780"/>
            <a:chExt cx="662608" cy="523222"/>
          </a:xfrm>
        </p:grpSpPr>
        <p:sp>
          <p:nvSpPr>
            <p:cNvPr id="110" name="Oval 109">
              <a:extLst>
                <a:ext uri="{FF2B5EF4-FFF2-40B4-BE49-F238E27FC236}">
                  <a16:creationId xmlns:a16="http://schemas.microsoft.com/office/drawing/2014/main" id="{758FFA05-60D3-49D7-AD33-70C14A462582}"/>
                </a:ext>
              </a:extLst>
            </p:cNvPr>
            <p:cNvSpPr/>
            <p:nvPr/>
          </p:nvSpPr>
          <p:spPr>
            <a:xfrm>
              <a:off x="732304" y="2123782"/>
              <a:ext cx="523220" cy="52322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TextBox 110">
              <a:extLst>
                <a:ext uri="{FF2B5EF4-FFF2-40B4-BE49-F238E27FC236}">
                  <a16:creationId xmlns:a16="http://schemas.microsoft.com/office/drawing/2014/main" id="{6F674720-AA72-463C-A9F5-CC05A31FD455}"/>
                </a:ext>
              </a:extLst>
            </p:cNvPr>
            <p:cNvSpPr txBox="1"/>
            <p:nvPr/>
          </p:nvSpPr>
          <p:spPr>
            <a:xfrm>
              <a:off x="662610" y="2123780"/>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01</a:t>
              </a:r>
            </a:p>
          </p:txBody>
        </p:sp>
      </p:grpSp>
      <p:grpSp>
        <p:nvGrpSpPr>
          <p:cNvPr id="112" name="Group 111">
            <a:extLst>
              <a:ext uri="{FF2B5EF4-FFF2-40B4-BE49-F238E27FC236}">
                <a16:creationId xmlns:a16="http://schemas.microsoft.com/office/drawing/2014/main" id="{F148DB69-DF3E-4C33-B538-AF9F73BD860D}"/>
              </a:ext>
            </a:extLst>
          </p:cNvPr>
          <p:cNvGrpSpPr/>
          <p:nvPr/>
        </p:nvGrpSpPr>
        <p:grpSpPr>
          <a:xfrm>
            <a:off x="3331894" y="977014"/>
            <a:ext cx="662608" cy="523220"/>
            <a:chOff x="662610" y="2123782"/>
            <a:chExt cx="662608" cy="523220"/>
          </a:xfrm>
        </p:grpSpPr>
        <p:sp>
          <p:nvSpPr>
            <p:cNvPr id="113" name="Oval 112">
              <a:extLst>
                <a:ext uri="{FF2B5EF4-FFF2-40B4-BE49-F238E27FC236}">
                  <a16:creationId xmlns:a16="http://schemas.microsoft.com/office/drawing/2014/main" id="{AECF5359-B27A-4EA4-9470-E15A636740F1}"/>
                </a:ext>
              </a:extLst>
            </p:cNvPr>
            <p:cNvSpPr/>
            <p:nvPr/>
          </p:nvSpPr>
          <p:spPr>
            <a:xfrm>
              <a:off x="732304" y="2123782"/>
              <a:ext cx="523220" cy="52322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45730238-5131-470C-B8FC-1D599D94B747}"/>
                </a:ext>
              </a:extLst>
            </p:cNvPr>
            <p:cNvSpPr txBox="1"/>
            <p:nvPr/>
          </p:nvSpPr>
          <p:spPr>
            <a:xfrm>
              <a:off x="662610" y="2154559"/>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02</a:t>
              </a:r>
            </a:p>
          </p:txBody>
        </p:sp>
      </p:grpSp>
      <p:grpSp>
        <p:nvGrpSpPr>
          <p:cNvPr id="115" name="Group 114">
            <a:extLst>
              <a:ext uri="{FF2B5EF4-FFF2-40B4-BE49-F238E27FC236}">
                <a16:creationId xmlns:a16="http://schemas.microsoft.com/office/drawing/2014/main" id="{999227E9-EB21-4059-B513-140E8EB32283}"/>
              </a:ext>
            </a:extLst>
          </p:cNvPr>
          <p:cNvGrpSpPr/>
          <p:nvPr/>
        </p:nvGrpSpPr>
        <p:grpSpPr>
          <a:xfrm>
            <a:off x="5097874" y="1009594"/>
            <a:ext cx="662608" cy="508072"/>
            <a:chOff x="662610" y="2131356"/>
            <a:chExt cx="662608" cy="508072"/>
          </a:xfrm>
        </p:grpSpPr>
        <p:sp>
          <p:nvSpPr>
            <p:cNvPr id="116" name="Oval 115">
              <a:extLst>
                <a:ext uri="{FF2B5EF4-FFF2-40B4-BE49-F238E27FC236}">
                  <a16:creationId xmlns:a16="http://schemas.microsoft.com/office/drawing/2014/main" id="{16BFFE64-6C8E-4F76-92AF-FE854A15A057}"/>
                </a:ext>
              </a:extLst>
            </p:cNvPr>
            <p:cNvSpPr/>
            <p:nvPr/>
          </p:nvSpPr>
          <p:spPr>
            <a:xfrm>
              <a:off x="739878" y="2131356"/>
              <a:ext cx="508072" cy="508072"/>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TextBox 116">
              <a:extLst>
                <a:ext uri="{FF2B5EF4-FFF2-40B4-BE49-F238E27FC236}">
                  <a16:creationId xmlns:a16="http://schemas.microsoft.com/office/drawing/2014/main" id="{A560E021-6D3E-44E0-9017-02F6FD846B8E}"/>
                </a:ext>
              </a:extLst>
            </p:cNvPr>
            <p:cNvSpPr txBox="1"/>
            <p:nvPr/>
          </p:nvSpPr>
          <p:spPr>
            <a:xfrm>
              <a:off x="662610" y="2154558"/>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03</a:t>
              </a:r>
            </a:p>
          </p:txBody>
        </p:sp>
      </p:grpSp>
      <p:sp>
        <p:nvSpPr>
          <p:cNvPr id="119" name="TextBox 118">
            <a:extLst>
              <a:ext uri="{FF2B5EF4-FFF2-40B4-BE49-F238E27FC236}">
                <a16:creationId xmlns:a16="http://schemas.microsoft.com/office/drawing/2014/main" id="{47D438D1-4A2C-457A-A675-A2FFD11F8FC1}"/>
              </a:ext>
            </a:extLst>
          </p:cNvPr>
          <p:cNvSpPr txBox="1"/>
          <p:nvPr/>
        </p:nvSpPr>
        <p:spPr>
          <a:xfrm>
            <a:off x="1187731" y="1532236"/>
            <a:ext cx="1656953" cy="584775"/>
          </a:xfrm>
          <a:prstGeom prst="rect">
            <a:avLst/>
          </a:prstGeom>
          <a:noFill/>
        </p:spPr>
        <p:txBody>
          <a:bodyPr wrap="square" rtlCol="0">
            <a:spAutoFit/>
          </a:bodyPr>
          <a:lstStyle/>
          <a:p>
            <a:pPr algn="ctr"/>
            <a:r>
              <a:rPr lang="en-US" sz="1600" b="1" i="0" kern="1200" dirty="0"/>
              <a:t>Traffic Tickets Issued</a:t>
            </a:r>
            <a:endParaRPr lang="en-US" sz="1600" dirty="0">
              <a:solidFill>
                <a:srgbClr val="FF5969"/>
              </a:solidFill>
              <a:latin typeface="Tw Cen MT" panose="020B0602020104020603" pitchFamily="34" charset="0"/>
            </a:endParaRPr>
          </a:p>
        </p:txBody>
      </p:sp>
      <p:sp>
        <p:nvSpPr>
          <p:cNvPr id="123" name="TextBox 122">
            <a:extLst>
              <a:ext uri="{FF2B5EF4-FFF2-40B4-BE49-F238E27FC236}">
                <a16:creationId xmlns:a16="http://schemas.microsoft.com/office/drawing/2014/main" id="{CCBD766E-1FDC-47EC-AFE3-250300F9E1D4}"/>
              </a:ext>
            </a:extLst>
          </p:cNvPr>
          <p:cNvSpPr txBox="1"/>
          <p:nvPr/>
        </p:nvSpPr>
        <p:spPr>
          <a:xfrm>
            <a:off x="3064415" y="1531011"/>
            <a:ext cx="1749235" cy="738664"/>
          </a:xfrm>
          <a:prstGeom prst="rect">
            <a:avLst/>
          </a:prstGeom>
          <a:noFill/>
        </p:spPr>
        <p:txBody>
          <a:bodyPr wrap="square" rtlCol="0">
            <a:spAutoFit/>
          </a:bodyPr>
          <a:lstStyle/>
          <a:p>
            <a:pPr algn="ctr"/>
            <a:r>
              <a:rPr lang="en-US" sz="1400" b="1" dirty="0"/>
              <a:t>Motor Vehicle Crashes - Violation Information</a:t>
            </a:r>
            <a:endParaRPr lang="en-US" sz="1400" dirty="0">
              <a:solidFill>
                <a:srgbClr val="03A1A4"/>
              </a:solidFill>
              <a:latin typeface="Tw Cen MT" panose="020B0602020104020603" pitchFamily="34" charset="0"/>
            </a:endParaRPr>
          </a:p>
        </p:txBody>
      </p:sp>
      <p:sp>
        <p:nvSpPr>
          <p:cNvPr id="127" name="TextBox 126">
            <a:extLst>
              <a:ext uri="{FF2B5EF4-FFF2-40B4-BE49-F238E27FC236}">
                <a16:creationId xmlns:a16="http://schemas.microsoft.com/office/drawing/2014/main" id="{A72104E9-D31B-4FE5-8105-9C439D743046}"/>
              </a:ext>
            </a:extLst>
          </p:cNvPr>
          <p:cNvSpPr txBox="1"/>
          <p:nvPr/>
        </p:nvSpPr>
        <p:spPr>
          <a:xfrm>
            <a:off x="6542032" y="1558774"/>
            <a:ext cx="1859829" cy="523220"/>
          </a:xfrm>
          <a:prstGeom prst="rect">
            <a:avLst/>
          </a:prstGeom>
          <a:noFill/>
        </p:spPr>
        <p:txBody>
          <a:bodyPr wrap="square" rtlCol="0">
            <a:spAutoFit/>
          </a:bodyPr>
          <a:lstStyle/>
          <a:p>
            <a:pPr algn="ctr"/>
            <a:r>
              <a:rPr lang="en-US" sz="1400" b="1" dirty="0"/>
              <a:t>Motor Vehicle Crashes - Vehicle Information</a:t>
            </a:r>
            <a:endParaRPr lang="en-US" sz="1400" dirty="0">
              <a:solidFill>
                <a:srgbClr val="5D7373"/>
              </a:solidFill>
              <a:latin typeface="Tw Cen MT" panose="020B0602020104020603" pitchFamily="34" charset="0"/>
            </a:endParaRPr>
          </a:p>
        </p:txBody>
      </p:sp>
      <p:grpSp>
        <p:nvGrpSpPr>
          <p:cNvPr id="3" name="Group 2">
            <a:extLst>
              <a:ext uri="{FF2B5EF4-FFF2-40B4-BE49-F238E27FC236}">
                <a16:creationId xmlns:a16="http://schemas.microsoft.com/office/drawing/2014/main" id="{3AD7CC7D-8AF2-5A20-8E62-7CE59B3BCB55}"/>
              </a:ext>
            </a:extLst>
          </p:cNvPr>
          <p:cNvGrpSpPr/>
          <p:nvPr/>
        </p:nvGrpSpPr>
        <p:grpSpPr>
          <a:xfrm>
            <a:off x="6771072" y="301279"/>
            <a:ext cx="1408127" cy="1275264"/>
            <a:chOff x="7245656" y="1754971"/>
            <a:chExt cx="2362200" cy="2362200"/>
          </a:xfrm>
          <a:solidFill>
            <a:srgbClr val="EE9524"/>
          </a:solidFill>
        </p:grpSpPr>
        <p:sp>
          <p:nvSpPr>
            <p:cNvPr id="4" name="Oval 3">
              <a:extLst>
                <a:ext uri="{FF2B5EF4-FFF2-40B4-BE49-F238E27FC236}">
                  <a16:creationId xmlns:a16="http://schemas.microsoft.com/office/drawing/2014/main" id="{85F1CDF8-D8B9-49D4-178C-673F06BBAE10}"/>
                </a:ext>
              </a:extLst>
            </p:cNvPr>
            <p:cNvSpPr/>
            <p:nvPr/>
          </p:nvSpPr>
          <p:spPr>
            <a:xfrm>
              <a:off x="7245656" y="1754971"/>
              <a:ext cx="2362200" cy="236220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2CFD45D-7C8F-2D13-3CF5-F701FB244AA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95187" y="1904502"/>
              <a:ext cx="2063138" cy="2063138"/>
            </a:xfrm>
            <a:prstGeom prst="ellipse">
              <a:avLst/>
            </a:prstGeom>
            <a:grpFill/>
          </p:spPr>
        </p:pic>
      </p:grpSp>
      <p:grpSp>
        <p:nvGrpSpPr>
          <p:cNvPr id="9" name="Group 8">
            <a:extLst>
              <a:ext uri="{FF2B5EF4-FFF2-40B4-BE49-F238E27FC236}">
                <a16:creationId xmlns:a16="http://schemas.microsoft.com/office/drawing/2014/main" id="{CFC2AE65-2567-A3C2-9340-5E6097F16F12}"/>
              </a:ext>
            </a:extLst>
          </p:cNvPr>
          <p:cNvGrpSpPr/>
          <p:nvPr/>
        </p:nvGrpSpPr>
        <p:grpSpPr>
          <a:xfrm>
            <a:off x="6882982" y="1044937"/>
            <a:ext cx="662608" cy="508072"/>
            <a:chOff x="662610" y="2131356"/>
            <a:chExt cx="662608" cy="508072"/>
          </a:xfrm>
        </p:grpSpPr>
        <p:sp>
          <p:nvSpPr>
            <p:cNvPr id="10" name="Oval 9">
              <a:extLst>
                <a:ext uri="{FF2B5EF4-FFF2-40B4-BE49-F238E27FC236}">
                  <a16:creationId xmlns:a16="http://schemas.microsoft.com/office/drawing/2014/main" id="{EA50228A-F4FF-33EA-B430-D74A3C5C7452}"/>
                </a:ext>
              </a:extLst>
            </p:cNvPr>
            <p:cNvSpPr/>
            <p:nvPr/>
          </p:nvSpPr>
          <p:spPr>
            <a:xfrm>
              <a:off x="739878" y="2131356"/>
              <a:ext cx="508072" cy="508072"/>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94AB23F-8089-8CCD-5205-DA69A6A983A6}"/>
                </a:ext>
              </a:extLst>
            </p:cNvPr>
            <p:cNvSpPr txBox="1"/>
            <p:nvPr/>
          </p:nvSpPr>
          <p:spPr>
            <a:xfrm>
              <a:off x="662610" y="2154558"/>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04</a:t>
              </a:r>
            </a:p>
          </p:txBody>
        </p:sp>
      </p:grpSp>
      <p:pic>
        <p:nvPicPr>
          <p:cNvPr id="12" name="Picture 11">
            <a:extLst>
              <a:ext uri="{FF2B5EF4-FFF2-40B4-BE49-F238E27FC236}">
                <a16:creationId xmlns:a16="http://schemas.microsoft.com/office/drawing/2014/main" id="{4D118400-E38F-2AF5-9762-5A0FF300BC95}"/>
              </a:ext>
            </a:extLst>
          </p:cNvPr>
          <p:cNvPicPr>
            <a:picLocks noChangeAspect="1"/>
          </p:cNvPicPr>
          <p:nvPr/>
        </p:nvPicPr>
        <p:blipFill>
          <a:blip r:embed="rId4"/>
          <a:stretch>
            <a:fillRect/>
          </a:stretch>
        </p:blipFill>
        <p:spPr>
          <a:xfrm>
            <a:off x="1339019" y="2142652"/>
            <a:ext cx="1506209" cy="2552967"/>
          </a:xfrm>
          <a:prstGeom prst="rect">
            <a:avLst/>
          </a:prstGeom>
        </p:spPr>
      </p:pic>
      <p:pic>
        <p:nvPicPr>
          <p:cNvPr id="13" name="Picture 12">
            <a:extLst>
              <a:ext uri="{FF2B5EF4-FFF2-40B4-BE49-F238E27FC236}">
                <a16:creationId xmlns:a16="http://schemas.microsoft.com/office/drawing/2014/main" id="{EEB362D3-CF9B-DD72-7C41-E2227F442A64}"/>
              </a:ext>
            </a:extLst>
          </p:cNvPr>
          <p:cNvPicPr>
            <a:picLocks noChangeAspect="1"/>
          </p:cNvPicPr>
          <p:nvPr/>
        </p:nvPicPr>
        <p:blipFill>
          <a:blip r:embed="rId5"/>
          <a:stretch>
            <a:fillRect/>
          </a:stretch>
        </p:blipFill>
        <p:spPr>
          <a:xfrm>
            <a:off x="3159090" y="2232756"/>
            <a:ext cx="1620400" cy="1443116"/>
          </a:xfrm>
          <a:prstGeom prst="rect">
            <a:avLst/>
          </a:prstGeom>
        </p:spPr>
      </p:pic>
      <p:pic>
        <p:nvPicPr>
          <p:cNvPr id="14" name="Picture 13">
            <a:extLst>
              <a:ext uri="{FF2B5EF4-FFF2-40B4-BE49-F238E27FC236}">
                <a16:creationId xmlns:a16="http://schemas.microsoft.com/office/drawing/2014/main" id="{6027F1D2-A0FC-5F8B-81B2-177F41F82D56}"/>
              </a:ext>
            </a:extLst>
          </p:cNvPr>
          <p:cNvPicPr>
            <a:picLocks noChangeAspect="1"/>
          </p:cNvPicPr>
          <p:nvPr/>
        </p:nvPicPr>
        <p:blipFill>
          <a:blip r:embed="rId6"/>
          <a:stretch>
            <a:fillRect/>
          </a:stretch>
        </p:blipFill>
        <p:spPr>
          <a:xfrm>
            <a:off x="4994873" y="2195948"/>
            <a:ext cx="1452805" cy="2919749"/>
          </a:xfrm>
          <a:prstGeom prst="rect">
            <a:avLst/>
          </a:prstGeom>
        </p:spPr>
      </p:pic>
      <p:sp>
        <p:nvSpPr>
          <p:cNvPr id="16" name="TextBox 15">
            <a:extLst>
              <a:ext uri="{FF2B5EF4-FFF2-40B4-BE49-F238E27FC236}">
                <a16:creationId xmlns:a16="http://schemas.microsoft.com/office/drawing/2014/main" id="{441D2DDC-C491-8E98-C11E-D7C26DEA2908}"/>
              </a:ext>
            </a:extLst>
          </p:cNvPr>
          <p:cNvSpPr txBox="1"/>
          <p:nvPr/>
        </p:nvSpPr>
        <p:spPr>
          <a:xfrm>
            <a:off x="4765790" y="1543389"/>
            <a:ext cx="1714924" cy="738664"/>
          </a:xfrm>
          <a:prstGeom prst="rect">
            <a:avLst/>
          </a:prstGeom>
          <a:noFill/>
        </p:spPr>
        <p:txBody>
          <a:bodyPr wrap="square" rtlCol="0">
            <a:spAutoFit/>
          </a:bodyPr>
          <a:lstStyle/>
          <a:p>
            <a:pPr algn="ctr"/>
            <a:r>
              <a:rPr lang="en-US" sz="1400" b="1" dirty="0"/>
              <a:t>Motor Vehicle Crashes - Individual Information</a:t>
            </a:r>
            <a:endParaRPr lang="en-US" sz="1400" dirty="0">
              <a:solidFill>
                <a:srgbClr val="5D7373"/>
              </a:solidFill>
              <a:latin typeface="Tw Cen MT" panose="020B0602020104020603" pitchFamily="34" charset="0"/>
            </a:endParaRPr>
          </a:p>
        </p:txBody>
      </p:sp>
      <p:pic>
        <p:nvPicPr>
          <p:cNvPr id="17" name="Picture 16">
            <a:extLst>
              <a:ext uri="{FF2B5EF4-FFF2-40B4-BE49-F238E27FC236}">
                <a16:creationId xmlns:a16="http://schemas.microsoft.com/office/drawing/2014/main" id="{D41FB6EA-02BB-4463-A382-B06BD5E97571}"/>
              </a:ext>
            </a:extLst>
          </p:cNvPr>
          <p:cNvPicPr>
            <a:picLocks noChangeAspect="1"/>
          </p:cNvPicPr>
          <p:nvPr/>
        </p:nvPicPr>
        <p:blipFill>
          <a:blip r:embed="rId7"/>
          <a:stretch>
            <a:fillRect/>
          </a:stretch>
        </p:blipFill>
        <p:spPr>
          <a:xfrm>
            <a:off x="6823362" y="2130646"/>
            <a:ext cx="1574391" cy="3809413"/>
          </a:xfrm>
          <a:prstGeom prst="rect">
            <a:avLst/>
          </a:prstGeom>
        </p:spPr>
      </p:pic>
      <p:pic>
        <p:nvPicPr>
          <p:cNvPr id="19" name="Picture 18">
            <a:extLst>
              <a:ext uri="{FF2B5EF4-FFF2-40B4-BE49-F238E27FC236}">
                <a16:creationId xmlns:a16="http://schemas.microsoft.com/office/drawing/2014/main" id="{BC2140DF-DC49-C862-E896-8048E555254A}"/>
              </a:ext>
            </a:extLst>
          </p:cNvPr>
          <p:cNvPicPr>
            <a:picLocks noChangeAspect="1"/>
          </p:cNvPicPr>
          <p:nvPr/>
        </p:nvPicPr>
        <p:blipFill>
          <a:blip r:embed="rId8"/>
          <a:stretch>
            <a:fillRect/>
          </a:stretch>
        </p:blipFill>
        <p:spPr>
          <a:xfrm>
            <a:off x="1327231" y="4859772"/>
            <a:ext cx="3667639" cy="1890583"/>
          </a:xfrm>
          <a:prstGeom prst="rect">
            <a:avLst/>
          </a:prstGeom>
        </p:spPr>
      </p:pic>
    </p:spTree>
    <p:extLst>
      <p:ext uri="{BB962C8B-B14F-4D97-AF65-F5344CB8AC3E}">
        <p14:creationId xmlns:p14="http://schemas.microsoft.com/office/powerpoint/2010/main" val="39652005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p:cTn id="13" dur="500" fill="hold"/>
                                        <p:tgtEl>
                                          <p:spTgt spid="109"/>
                                        </p:tgtEl>
                                        <p:attrNameLst>
                                          <p:attrName>ppt_w</p:attrName>
                                        </p:attrNameLst>
                                      </p:cBhvr>
                                      <p:tavLst>
                                        <p:tav tm="0">
                                          <p:val>
                                            <p:fltVal val="0"/>
                                          </p:val>
                                        </p:tav>
                                        <p:tav tm="100000">
                                          <p:val>
                                            <p:strVal val="#ppt_w"/>
                                          </p:val>
                                        </p:tav>
                                      </p:tavLst>
                                    </p:anim>
                                    <p:anim calcmode="lin" valueType="num">
                                      <p:cBhvr>
                                        <p:cTn id="14" dur="500" fill="hold"/>
                                        <p:tgtEl>
                                          <p:spTgt spid="109"/>
                                        </p:tgtEl>
                                        <p:attrNameLst>
                                          <p:attrName>ppt_h</p:attrName>
                                        </p:attrNameLst>
                                      </p:cBhvr>
                                      <p:tavLst>
                                        <p:tav tm="0">
                                          <p:val>
                                            <p:fltVal val="0"/>
                                          </p:val>
                                        </p:tav>
                                        <p:tav tm="100000">
                                          <p:val>
                                            <p:strVal val="#ppt_h"/>
                                          </p:val>
                                        </p:tav>
                                      </p:tavLst>
                                    </p:anim>
                                    <p:animEffect transition="in" filter="fade">
                                      <p:cBhvr>
                                        <p:cTn id="15" dur="500"/>
                                        <p:tgtEl>
                                          <p:spTgt spid="109"/>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03"/>
                                        </p:tgtEl>
                                        <p:attrNameLst>
                                          <p:attrName>style.visibility</p:attrName>
                                        </p:attrNameLst>
                                      </p:cBhvr>
                                      <p:to>
                                        <p:strVal val="visible"/>
                                      </p:to>
                                    </p:set>
                                    <p:anim calcmode="lin" valueType="num">
                                      <p:cBhvr>
                                        <p:cTn id="19" dur="500" fill="hold"/>
                                        <p:tgtEl>
                                          <p:spTgt spid="103"/>
                                        </p:tgtEl>
                                        <p:attrNameLst>
                                          <p:attrName>ppt_w</p:attrName>
                                        </p:attrNameLst>
                                      </p:cBhvr>
                                      <p:tavLst>
                                        <p:tav tm="0">
                                          <p:val>
                                            <p:fltVal val="0"/>
                                          </p:val>
                                        </p:tav>
                                        <p:tav tm="100000">
                                          <p:val>
                                            <p:strVal val="#ppt_w"/>
                                          </p:val>
                                        </p:tav>
                                      </p:tavLst>
                                    </p:anim>
                                    <p:anim calcmode="lin" valueType="num">
                                      <p:cBhvr>
                                        <p:cTn id="20" dur="500" fill="hold"/>
                                        <p:tgtEl>
                                          <p:spTgt spid="103"/>
                                        </p:tgtEl>
                                        <p:attrNameLst>
                                          <p:attrName>ppt_h</p:attrName>
                                        </p:attrNameLst>
                                      </p:cBhvr>
                                      <p:tavLst>
                                        <p:tav tm="0">
                                          <p:val>
                                            <p:fltVal val="0"/>
                                          </p:val>
                                        </p:tav>
                                        <p:tav tm="100000">
                                          <p:val>
                                            <p:strVal val="#ppt_h"/>
                                          </p:val>
                                        </p:tav>
                                      </p:tavLst>
                                    </p:anim>
                                    <p:animEffect transition="in" filter="fade">
                                      <p:cBhvr>
                                        <p:cTn id="21" dur="500"/>
                                        <p:tgtEl>
                                          <p:spTgt spid="103"/>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12"/>
                                        </p:tgtEl>
                                        <p:attrNameLst>
                                          <p:attrName>style.visibility</p:attrName>
                                        </p:attrNameLst>
                                      </p:cBhvr>
                                      <p:to>
                                        <p:strVal val="visible"/>
                                      </p:to>
                                    </p:set>
                                    <p:anim calcmode="lin" valueType="num">
                                      <p:cBhvr>
                                        <p:cTn id="25" dur="500" fill="hold"/>
                                        <p:tgtEl>
                                          <p:spTgt spid="112"/>
                                        </p:tgtEl>
                                        <p:attrNameLst>
                                          <p:attrName>ppt_w</p:attrName>
                                        </p:attrNameLst>
                                      </p:cBhvr>
                                      <p:tavLst>
                                        <p:tav tm="0">
                                          <p:val>
                                            <p:fltVal val="0"/>
                                          </p:val>
                                        </p:tav>
                                        <p:tav tm="100000">
                                          <p:val>
                                            <p:strVal val="#ppt_w"/>
                                          </p:val>
                                        </p:tav>
                                      </p:tavLst>
                                    </p:anim>
                                    <p:anim calcmode="lin" valueType="num">
                                      <p:cBhvr>
                                        <p:cTn id="26" dur="500" fill="hold"/>
                                        <p:tgtEl>
                                          <p:spTgt spid="112"/>
                                        </p:tgtEl>
                                        <p:attrNameLst>
                                          <p:attrName>ppt_h</p:attrName>
                                        </p:attrNameLst>
                                      </p:cBhvr>
                                      <p:tavLst>
                                        <p:tav tm="0">
                                          <p:val>
                                            <p:fltVal val="0"/>
                                          </p:val>
                                        </p:tav>
                                        <p:tav tm="100000">
                                          <p:val>
                                            <p:strVal val="#ppt_h"/>
                                          </p:val>
                                        </p:tav>
                                      </p:tavLst>
                                    </p:anim>
                                    <p:animEffect transition="in" filter="fade">
                                      <p:cBhvr>
                                        <p:cTn id="27" dur="500"/>
                                        <p:tgtEl>
                                          <p:spTgt spid="112"/>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06"/>
                                        </p:tgtEl>
                                        <p:attrNameLst>
                                          <p:attrName>style.visibility</p:attrName>
                                        </p:attrNameLst>
                                      </p:cBhvr>
                                      <p:to>
                                        <p:strVal val="visible"/>
                                      </p:to>
                                    </p:set>
                                    <p:anim calcmode="lin" valueType="num">
                                      <p:cBhvr>
                                        <p:cTn id="31" dur="500" fill="hold"/>
                                        <p:tgtEl>
                                          <p:spTgt spid="106"/>
                                        </p:tgtEl>
                                        <p:attrNameLst>
                                          <p:attrName>ppt_w</p:attrName>
                                        </p:attrNameLst>
                                      </p:cBhvr>
                                      <p:tavLst>
                                        <p:tav tm="0">
                                          <p:val>
                                            <p:fltVal val="0"/>
                                          </p:val>
                                        </p:tav>
                                        <p:tav tm="100000">
                                          <p:val>
                                            <p:strVal val="#ppt_w"/>
                                          </p:val>
                                        </p:tav>
                                      </p:tavLst>
                                    </p:anim>
                                    <p:anim calcmode="lin" valueType="num">
                                      <p:cBhvr>
                                        <p:cTn id="32" dur="500" fill="hold"/>
                                        <p:tgtEl>
                                          <p:spTgt spid="106"/>
                                        </p:tgtEl>
                                        <p:attrNameLst>
                                          <p:attrName>ppt_h</p:attrName>
                                        </p:attrNameLst>
                                      </p:cBhvr>
                                      <p:tavLst>
                                        <p:tav tm="0">
                                          <p:val>
                                            <p:fltVal val="0"/>
                                          </p:val>
                                        </p:tav>
                                        <p:tav tm="100000">
                                          <p:val>
                                            <p:strVal val="#ppt_h"/>
                                          </p:val>
                                        </p:tav>
                                      </p:tavLst>
                                    </p:anim>
                                    <p:animEffect transition="in" filter="fade">
                                      <p:cBhvr>
                                        <p:cTn id="33" dur="500"/>
                                        <p:tgtEl>
                                          <p:spTgt spid="106"/>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115"/>
                                        </p:tgtEl>
                                        <p:attrNameLst>
                                          <p:attrName>style.visibility</p:attrName>
                                        </p:attrNameLst>
                                      </p:cBhvr>
                                      <p:to>
                                        <p:strVal val="visible"/>
                                      </p:to>
                                    </p:set>
                                    <p:anim calcmode="lin" valueType="num">
                                      <p:cBhvr>
                                        <p:cTn id="37" dur="500" fill="hold"/>
                                        <p:tgtEl>
                                          <p:spTgt spid="115"/>
                                        </p:tgtEl>
                                        <p:attrNameLst>
                                          <p:attrName>ppt_w</p:attrName>
                                        </p:attrNameLst>
                                      </p:cBhvr>
                                      <p:tavLst>
                                        <p:tav tm="0">
                                          <p:val>
                                            <p:fltVal val="0"/>
                                          </p:val>
                                        </p:tav>
                                        <p:tav tm="100000">
                                          <p:val>
                                            <p:strVal val="#ppt_w"/>
                                          </p:val>
                                        </p:tav>
                                      </p:tavLst>
                                    </p:anim>
                                    <p:anim calcmode="lin" valueType="num">
                                      <p:cBhvr>
                                        <p:cTn id="38" dur="500" fill="hold"/>
                                        <p:tgtEl>
                                          <p:spTgt spid="115"/>
                                        </p:tgtEl>
                                        <p:attrNameLst>
                                          <p:attrName>ppt_h</p:attrName>
                                        </p:attrNameLst>
                                      </p:cBhvr>
                                      <p:tavLst>
                                        <p:tav tm="0">
                                          <p:val>
                                            <p:fltVal val="0"/>
                                          </p:val>
                                        </p:tav>
                                        <p:tav tm="100000">
                                          <p:val>
                                            <p:strVal val="#ppt_h"/>
                                          </p:val>
                                        </p:tav>
                                      </p:tavLst>
                                    </p:anim>
                                    <p:animEffect transition="in" filter="fade">
                                      <p:cBhvr>
                                        <p:cTn id="39" dur="500"/>
                                        <p:tgtEl>
                                          <p:spTgt spid="115"/>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500" fill="hold"/>
                                        <p:tgtEl>
                                          <p:spTgt spid="3"/>
                                        </p:tgtEl>
                                        <p:attrNameLst>
                                          <p:attrName>ppt_w</p:attrName>
                                        </p:attrNameLst>
                                      </p:cBhvr>
                                      <p:tavLst>
                                        <p:tav tm="0">
                                          <p:val>
                                            <p:fltVal val="0"/>
                                          </p:val>
                                        </p:tav>
                                        <p:tav tm="100000">
                                          <p:val>
                                            <p:strVal val="#ppt_w"/>
                                          </p:val>
                                        </p:tav>
                                      </p:tavLst>
                                    </p:anim>
                                    <p:anim calcmode="lin" valueType="num">
                                      <p:cBhvr>
                                        <p:cTn id="44" dur="500" fill="hold"/>
                                        <p:tgtEl>
                                          <p:spTgt spid="3"/>
                                        </p:tgtEl>
                                        <p:attrNameLst>
                                          <p:attrName>ppt_h</p:attrName>
                                        </p:attrNameLst>
                                      </p:cBhvr>
                                      <p:tavLst>
                                        <p:tav tm="0">
                                          <p:val>
                                            <p:fltVal val="0"/>
                                          </p:val>
                                        </p:tav>
                                        <p:tav tm="100000">
                                          <p:val>
                                            <p:strVal val="#ppt_h"/>
                                          </p:val>
                                        </p:tav>
                                      </p:tavLst>
                                    </p:anim>
                                    <p:animEffect transition="in" filter="fade">
                                      <p:cBhvr>
                                        <p:cTn id="45" dur="500"/>
                                        <p:tgtEl>
                                          <p:spTgt spid="3"/>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p:cTn id="49" dur="500" fill="hold"/>
                                        <p:tgtEl>
                                          <p:spTgt spid="9"/>
                                        </p:tgtEl>
                                        <p:attrNameLst>
                                          <p:attrName>ppt_w</p:attrName>
                                        </p:attrNameLst>
                                      </p:cBhvr>
                                      <p:tavLst>
                                        <p:tav tm="0">
                                          <p:val>
                                            <p:fltVal val="0"/>
                                          </p:val>
                                        </p:tav>
                                        <p:tav tm="100000">
                                          <p:val>
                                            <p:strVal val="#ppt_w"/>
                                          </p:val>
                                        </p:tav>
                                      </p:tavLst>
                                    </p:anim>
                                    <p:anim calcmode="lin" valueType="num">
                                      <p:cBhvr>
                                        <p:cTn id="50" dur="500" fill="hold"/>
                                        <p:tgtEl>
                                          <p:spTgt spid="9"/>
                                        </p:tgtEl>
                                        <p:attrNameLst>
                                          <p:attrName>ppt_h</p:attrName>
                                        </p:attrNameLst>
                                      </p:cBhvr>
                                      <p:tavLst>
                                        <p:tav tm="0">
                                          <p:val>
                                            <p:fltVal val="0"/>
                                          </p:val>
                                        </p:tav>
                                        <p:tav tm="100000">
                                          <p:val>
                                            <p:strVal val="#ppt_h"/>
                                          </p:val>
                                        </p:tav>
                                      </p:tavLst>
                                    </p:anim>
                                    <p:animEffect transition="in" filter="fade">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119"/>
                                        </p:tgtEl>
                                        <p:attrNameLst>
                                          <p:attrName>style.visibility</p:attrName>
                                        </p:attrNameLst>
                                      </p:cBhvr>
                                      <p:to>
                                        <p:strVal val="visible"/>
                                      </p:to>
                                    </p:set>
                                    <p:animEffect transition="in" filter="wipe(down)">
                                      <p:cBhvr>
                                        <p:cTn id="56" dur="500"/>
                                        <p:tgtEl>
                                          <p:spTgt spid="11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down)">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123">
                                            <p:txEl>
                                              <p:pRg st="0" end="0"/>
                                            </p:txEl>
                                          </p:spTgt>
                                        </p:tgtEl>
                                        <p:attrNameLst>
                                          <p:attrName>style.visibility</p:attrName>
                                        </p:attrNameLst>
                                      </p:cBhvr>
                                      <p:to>
                                        <p:strVal val="visible"/>
                                      </p:to>
                                    </p:set>
                                    <p:animEffect transition="in" filter="wipe(down)">
                                      <p:cBhvr>
                                        <p:cTn id="66" dur="500"/>
                                        <p:tgtEl>
                                          <p:spTgt spid="123">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nodeType="click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wipe(down)">
                                      <p:cBhvr>
                                        <p:cTn id="71" dur="500"/>
                                        <p:tgtEl>
                                          <p:spTgt spid="1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16">
                                            <p:txEl>
                                              <p:pRg st="0" end="0"/>
                                            </p:txEl>
                                          </p:spTgt>
                                        </p:tgtEl>
                                        <p:attrNameLst>
                                          <p:attrName>style.visibility</p:attrName>
                                        </p:attrNameLst>
                                      </p:cBhvr>
                                      <p:to>
                                        <p:strVal val="visible"/>
                                      </p:to>
                                    </p:set>
                                    <p:animEffect transition="in" filter="wipe(down)">
                                      <p:cBhvr>
                                        <p:cTn id="76" dur="500"/>
                                        <p:tgtEl>
                                          <p:spTgt spid="16">
                                            <p:txEl>
                                              <p:pRg st="0" end="0"/>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wipe(down)">
                                      <p:cBhvr>
                                        <p:cTn id="81" dur="500"/>
                                        <p:tgtEl>
                                          <p:spTgt spid="14"/>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127">
                                            <p:txEl>
                                              <p:pRg st="0" end="0"/>
                                            </p:txEl>
                                          </p:spTgt>
                                        </p:tgtEl>
                                        <p:attrNameLst>
                                          <p:attrName>style.visibility</p:attrName>
                                        </p:attrNameLst>
                                      </p:cBhvr>
                                      <p:to>
                                        <p:strVal val="visible"/>
                                      </p:to>
                                    </p:set>
                                    <p:animEffect transition="in" filter="wipe(down)">
                                      <p:cBhvr>
                                        <p:cTn id="86" dur="500"/>
                                        <p:tgtEl>
                                          <p:spTgt spid="127">
                                            <p:txEl>
                                              <p:pRg st="0" end="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wipe(down)">
                                      <p:cBhvr>
                                        <p:cTn id="91" dur="500"/>
                                        <p:tgtEl>
                                          <p:spTgt spid="1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nodeType="clickEffect">
                                  <p:stCondLst>
                                    <p:cond delay="0"/>
                                  </p:stCondLst>
                                  <p:childTnLst>
                                    <p:set>
                                      <p:cBhvr>
                                        <p:cTn id="95" dur="1" fill="hold">
                                          <p:stCondLst>
                                            <p:cond delay="0"/>
                                          </p:stCondLst>
                                        </p:cTn>
                                        <p:tgtEl>
                                          <p:spTgt spid="19"/>
                                        </p:tgtEl>
                                        <p:attrNameLst>
                                          <p:attrName>style.visibility</p:attrName>
                                        </p:attrNameLst>
                                      </p:cBhvr>
                                      <p:to>
                                        <p:strVal val="visible"/>
                                      </p:to>
                                    </p:set>
                                    <p:animEffect transition="in" filter="wipe(down)">
                                      <p:cBhvr>
                                        <p:cTn id="9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317843"/>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List of contents</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13098" y="-2"/>
            <a:ext cx="11461191" cy="6858000"/>
            <a:chOff x="199406" y="0"/>
            <a:chExt cx="11461191" cy="6858000"/>
          </a:xfrm>
        </p:grpSpPr>
        <p:sp>
          <p:nvSpPr>
            <p:cNvPr id="56" name="Rectangle 55">
              <a:extLst>
                <a:ext uri="{FF2B5EF4-FFF2-40B4-BE49-F238E27FC236}">
                  <a16:creationId xmlns:a16="http://schemas.microsoft.com/office/drawing/2014/main" id="{3E8CDB02-4760-4298-BC44-93A18EB02F13}"/>
                </a:ext>
              </a:extLst>
            </p:cNvPr>
            <p:cNvSpPr/>
            <p:nvPr/>
          </p:nvSpPr>
          <p:spPr>
            <a:xfrm>
              <a:off x="19940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98166"/>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Introduction</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189610"/>
              <a:ext cx="1992086" cy="646331"/>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Possible concerns to be addressed:</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9127630" y="2516730"/>
              <a:ext cx="938029" cy="2181627"/>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565550" y="3395345"/>
              <a:ext cx="2360918" cy="464871"/>
            </a:xfrm>
            <a:prstGeom prst="rect">
              <a:avLst/>
            </a:prstGeom>
            <a:noFill/>
          </p:spPr>
          <p:txBody>
            <a:bodyPr wrap="square" rtlCol="0">
              <a:spAutoFit/>
            </a:bodyPr>
            <a:lstStyle/>
            <a:p>
              <a:pPr marL="101600" lvl="0" algn="l" rtl="0">
                <a:lnSpc>
                  <a:spcPct val="150000"/>
                </a:lnSpc>
                <a:spcBef>
                  <a:spcPts val="0"/>
                </a:spcBef>
                <a:spcAft>
                  <a:spcPts val="0"/>
                </a:spcAft>
                <a:buClr>
                  <a:srgbClr val="333333"/>
                </a:buClr>
                <a:buSzPts val="2000"/>
              </a:pPr>
              <a:r>
                <a:rPr lang="en-US" b="1" dirty="0">
                  <a:solidFill>
                    <a:schemeClr val="bg1"/>
                  </a:solidFill>
                  <a:cs typeface="Arial" panose="020B0604020202020204" pitchFamily="34" charset="0"/>
                </a:rPr>
                <a:t>Architecture diagram</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075855" y="3394008"/>
              <a:ext cx="530600" cy="427069"/>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800385" y="3336416"/>
              <a:ext cx="2360918" cy="369332"/>
            </a:xfrm>
            <a:prstGeom prst="rect">
              <a:avLst/>
            </a:prstGeom>
            <a:noFill/>
          </p:spPr>
          <p:txBody>
            <a:bodyPr wrap="square" rtlCol="0">
              <a:spAutoFit/>
            </a:bodyPr>
            <a:lstStyle/>
            <a:p>
              <a:pPr algn="ctr"/>
              <a:r>
                <a:rPr lang="en-GB" b="1" dirty="0">
                  <a:solidFill>
                    <a:schemeClr val="bg1"/>
                  </a:solidFill>
                </a:rPr>
                <a:t>Amazon Web Services</a:t>
              </a:r>
              <a:endParaRPr lang="en-US" b="1" dirty="0">
                <a:solidFill>
                  <a:schemeClr val="bg1"/>
                </a:solidFill>
                <a:latin typeface="Tw Cen MT" panose="020B0602020104020603" pitchFamily="34" charset="0"/>
              </a:endParaRP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pic>
        <p:nvPicPr>
          <p:cNvPr id="3" name="Picture 2">
            <a:extLst>
              <a:ext uri="{FF2B5EF4-FFF2-40B4-BE49-F238E27FC236}">
                <a16:creationId xmlns:a16="http://schemas.microsoft.com/office/drawing/2014/main" id="{41367E48-A0C2-CE3A-31FC-03C18532CC96}"/>
              </a:ext>
            </a:extLst>
          </p:cNvPr>
          <p:cNvPicPr>
            <a:picLocks noChangeAspect="1"/>
          </p:cNvPicPr>
          <p:nvPr/>
        </p:nvPicPr>
        <p:blipFill>
          <a:blip r:embed="rId3"/>
          <a:stretch>
            <a:fillRect/>
          </a:stretch>
        </p:blipFill>
        <p:spPr>
          <a:xfrm>
            <a:off x="1038220" y="254230"/>
            <a:ext cx="9056745" cy="6104238"/>
          </a:xfrm>
          <a:prstGeom prst="rect">
            <a:avLst/>
          </a:prstGeom>
        </p:spPr>
      </p:pic>
    </p:spTree>
    <p:extLst>
      <p:ext uri="{BB962C8B-B14F-4D97-AF65-F5344CB8AC3E}">
        <p14:creationId xmlns:p14="http://schemas.microsoft.com/office/powerpoint/2010/main" val="355795959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317843"/>
              <a:ext cx="1992086" cy="400110"/>
            </a:xfrm>
            <a:prstGeom prst="rect">
              <a:avLst/>
            </a:prstGeom>
            <a:noFill/>
          </p:spPr>
          <p:txBody>
            <a:bodyPr wrap="square" rtlCol="0">
              <a:spAutoFit/>
            </a:bodyPr>
            <a:lstStyle/>
            <a:p>
              <a:pPr algn="ctr"/>
              <a:r>
                <a:rPr lang="en-US" sz="2000" b="1" dirty="0">
                  <a:solidFill>
                    <a:srgbClr val="F0EEF0"/>
                  </a:solidFill>
                  <a:latin typeface="Tw Cen MT" panose="020B0602020104020603" pitchFamily="34" charset="0"/>
                </a:rPr>
                <a:t>List of contents</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1" cy="6858000"/>
            <a:chOff x="213096" y="0"/>
            <a:chExt cx="11447501"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98166"/>
              <a:ext cx="1992086" cy="461665"/>
            </a:xfrm>
            <a:prstGeom prst="rect">
              <a:avLst/>
            </a:prstGeom>
            <a:noFill/>
          </p:spPr>
          <p:txBody>
            <a:bodyPr wrap="square" rtlCol="0">
              <a:spAutoFit/>
            </a:bodyPr>
            <a:lstStyle/>
            <a:p>
              <a:pPr algn="ctr"/>
              <a:r>
                <a:rPr lang="en-US" sz="2400" b="1" dirty="0">
                  <a:solidFill>
                    <a:srgbClr val="F0EEF0"/>
                  </a:solidFill>
                  <a:latin typeface="Tw Cen MT" panose="020B0602020104020603" pitchFamily="34" charset="0"/>
                </a:rPr>
                <a:t>Introduction</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189610"/>
              <a:ext cx="1992086" cy="646331"/>
            </a:xfrm>
            <a:prstGeom prst="rect">
              <a:avLst/>
            </a:prstGeom>
            <a:noFill/>
          </p:spPr>
          <p:txBody>
            <a:bodyPr wrap="square" rtlCol="0">
              <a:spAutoFit/>
            </a:bodyPr>
            <a:lstStyle/>
            <a:p>
              <a:pPr algn="ctr"/>
              <a:r>
                <a:rPr lang="en-US" b="1" dirty="0">
                  <a:solidFill>
                    <a:srgbClr val="F0EEF0"/>
                  </a:solidFill>
                  <a:latin typeface="Tw Cen MT" panose="020B0602020104020603" pitchFamily="34" charset="0"/>
                </a:rPr>
                <a:t>Possible concerns to be addressed:</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540431" y="3255235"/>
              <a:ext cx="2452353" cy="369332"/>
            </a:xfrm>
            <a:prstGeom prst="rect">
              <a:avLst/>
            </a:prstGeom>
            <a:noFill/>
          </p:spPr>
          <p:txBody>
            <a:bodyPr wrap="square" rtlCol="0">
              <a:spAutoFit/>
            </a:bodyPr>
            <a:lstStyle/>
            <a:p>
              <a:pPr algn="ctr"/>
              <a:r>
                <a:rPr lang="en-US" sz="1800" b="1" dirty="0">
                  <a:solidFill>
                    <a:schemeClr val="bg1"/>
                  </a:solidFill>
                </a:rPr>
                <a:t>Summary of Dataset</a:t>
              </a:r>
              <a:endParaRPr lang="en-US" sz="1800" b="1" dirty="0">
                <a:solidFill>
                  <a:schemeClr val="bg1"/>
                </a:solidFill>
                <a:latin typeface="Tw Cen MT" panose="020B0602020104020603" pitchFamily="34" charset="0"/>
              </a:endParaRP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1"/>
            <a:ext cx="12096232" cy="6858000"/>
            <a:chOff x="-2449883" y="-1"/>
            <a:chExt cx="12096232"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7589414" y="3160498"/>
              <a:ext cx="3467540" cy="646331"/>
            </a:xfrm>
            <a:prstGeom prst="rect">
              <a:avLst/>
            </a:prstGeom>
            <a:noFill/>
          </p:spPr>
          <p:txBody>
            <a:bodyPr wrap="square" rtlCol="0">
              <a:spAutoFit/>
            </a:bodyPr>
            <a:lstStyle/>
            <a:p>
              <a:pPr algn="ctr"/>
              <a:r>
                <a:rPr lang="en-US" b="1" dirty="0">
                  <a:solidFill>
                    <a:schemeClr val="bg1"/>
                  </a:solidFill>
                  <a:cs typeface="Arial" panose="020B0604020202020204" pitchFamily="34" charset="0"/>
                </a:rPr>
                <a:t>Architecture diagram</a:t>
              </a:r>
            </a:p>
            <a:p>
              <a:pPr algn="ctr"/>
              <a:endParaRPr lang="en-US" b="1" dirty="0">
                <a:solidFill>
                  <a:srgbClr val="F0EEF0"/>
                </a:solidFill>
                <a:latin typeface="Tw Cen MT" panose="020B0602020104020603" pitchFamily="34" charset="0"/>
              </a:endParaRP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1682525" y="10902"/>
            <a:ext cx="11335017" cy="6858000"/>
            <a:chOff x="-10744545" y="-1"/>
            <a:chExt cx="11335017" cy="6858000"/>
          </a:xfrm>
        </p:grpSpPr>
        <p:sp>
          <p:nvSpPr>
            <p:cNvPr id="77" name="Rectangle 76">
              <a:extLst>
                <a:ext uri="{FF2B5EF4-FFF2-40B4-BE49-F238E27FC236}">
                  <a16:creationId xmlns:a16="http://schemas.microsoft.com/office/drawing/2014/main" id="{3A79A714-CB74-4EFD-9BC1-A7F2F993842A}"/>
                </a:ext>
              </a:extLst>
            </p:cNvPr>
            <p:cNvSpPr/>
            <p:nvPr/>
          </p:nvSpPr>
          <p:spPr>
            <a:xfrm>
              <a:off x="-10744545" y="-1"/>
              <a:ext cx="11331017"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1341786" y="3375476"/>
              <a:ext cx="3297855" cy="369332"/>
            </a:xfrm>
            <a:prstGeom prst="rect">
              <a:avLst/>
            </a:prstGeom>
            <a:noFill/>
          </p:spPr>
          <p:txBody>
            <a:bodyPr wrap="square" rtlCol="0">
              <a:spAutoFit/>
            </a:bodyPr>
            <a:lstStyle/>
            <a:p>
              <a:pPr algn="ctr"/>
              <a:r>
                <a:rPr lang="en-GB" b="1" dirty="0">
                  <a:solidFill>
                    <a:schemeClr val="bg1"/>
                  </a:solidFill>
                </a:rPr>
                <a:t>Amazon Web Services</a:t>
              </a:r>
              <a:endParaRPr lang="en-US" b="1" dirty="0">
                <a:solidFill>
                  <a:schemeClr val="bg1"/>
                </a:solidFill>
                <a:latin typeface="Tw Cen MT" panose="020B0602020104020603" pitchFamily="34" charset="0"/>
              </a:endParaRP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sp>
        <p:nvSpPr>
          <p:cNvPr id="2" name="TextBox 1">
            <a:extLst>
              <a:ext uri="{FF2B5EF4-FFF2-40B4-BE49-F238E27FC236}">
                <a16:creationId xmlns:a16="http://schemas.microsoft.com/office/drawing/2014/main" id="{636DC964-9763-FD59-7D74-245A7FB94593}"/>
              </a:ext>
            </a:extLst>
          </p:cNvPr>
          <p:cNvSpPr txBox="1"/>
          <p:nvPr/>
        </p:nvSpPr>
        <p:spPr>
          <a:xfrm>
            <a:off x="-49397" y="536291"/>
            <a:ext cx="3608172" cy="584775"/>
          </a:xfrm>
          <a:prstGeom prst="rect">
            <a:avLst/>
          </a:prstGeom>
          <a:noFill/>
        </p:spPr>
        <p:txBody>
          <a:bodyPr wrap="square" rtlCol="0">
            <a:spAutoFit/>
          </a:bodyPr>
          <a:lstStyle/>
          <a:p>
            <a:pPr algn="ctr"/>
            <a:r>
              <a:rPr lang="en-US" sz="1600" b="1" dirty="0"/>
              <a:t>ETL Jobs run to migrate data from s3 to redshift</a:t>
            </a:r>
          </a:p>
        </p:txBody>
      </p:sp>
      <p:pic>
        <p:nvPicPr>
          <p:cNvPr id="4" name="Picture 3" descr="A screenshot of a computer&#10;&#10;Description automatically generated with medium confidence">
            <a:extLst>
              <a:ext uri="{FF2B5EF4-FFF2-40B4-BE49-F238E27FC236}">
                <a16:creationId xmlns:a16="http://schemas.microsoft.com/office/drawing/2014/main" id="{A957DB99-7E68-1707-744A-CF4F24D85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618" y="1167541"/>
            <a:ext cx="2365036" cy="1452828"/>
          </a:xfrm>
          <a:prstGeom prst="rect">
            <a:avLst/>
          </a:prstGeom>
        </p:spPr>
      </p:pic>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0579AE38-4ECD-BC4A-F115-DA59A67AEDAB}"/>
                  </a:ext>
                </a:extLst>
              </p:cNvPr>
              <p:cNvGraphicFramePr>
                <a:graphicFrameLocks noChangeAspect="1"/>
              </p:cNvGraphicFramePr>
              <p:nvPr>
                <p:extLst>
                  <p:ext uri="{D42A27DB-BD31-4B8C-83A1-F6EECF244321}">
                    <p14:modId xmlns:p14="http://schemas.microsoft.com/office/powerpoint/2010/main" val="3944865332"/>
                  </p:ext>
                </p:extLst>
              </p:nvPr>
            </p:nvGraphicFramePr>
            <p:xfrm>
              <a:off x="5991297" y="1041276"/>
              <a:ext cx="1733971" cy="1015189"/>
            </p:xfrm>
            <a:graphic>
              <a:graphicData uri="http://schemas.microsoft.com/office/powerpoint/2016/slidezoom">
                <pslz:sldZm>
                  <pslz:sldZmObj sldId="275" cId="1845600853">
                    <pslz:zmPr id="{CB85B9AD-1981-0440-B593-14F5E28EB08E}" returnToParent="0"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1733971" cy="1015189"/>
                        </a:xfrm>
                        <a:prstGeom prst="rect">
                          <a:avLst/>
                        </a:prstGeom>
                        <a:ln w="3175">
                          <a:solidFill>
                            <a:prstClr val="ltGray"/>
                          </a:solidFill>
                        </a:ln>
                      </p166:spPr>
                    </pslz:zmPr>
                  </pslz:sldZmObj>
                </pslz:sldZm>
              </a:graphicData>
            </a:graphic>
          </p:graphicFrame>
        </mc:Choice>
        <mc:Fallback xmlns="">
          <p:pic>
            <p:nvPicPr>
              <p:cNvPr id="6" name="Slide Zoom 5">
                <a:hlinkClick r:id="rId5" action="ppaction://hlinksldjump"/>
                <a:extLst>
                  <a:ext uri="{FF2B5EF4-FFF2-40B4-BE49-F238E27FC236}">
                    <a16:creationId xmlns:a16="http://schemas.microsoft.com/office/drawing/2014/main" id="{0579AE38-4ECD-BC4A-F115-DA59A67AEDAB}"/>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5991297" y="1041276"/>
                <a:ext cx="1733971" cy="101518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458FE3DB-39C2-97E8-8251-E5DB15903C50}"/>
                  </a:ext>
                </a:extLst>
              </p:cNvPr>
              <p:cNvGraphicFramePr>
                <a:graphicFrameLocks noChangeAspect="1"/>
              </p:cNvGraphicFramePr>
              <p:nvPr>
                <p:extLst>
                  <p:ext uri="{D42A27DB-BD31-4B8C-83A1-F6EECF244321}">
                    <p14:modId xmlns:p14="http://schemas.microsoft.com/office/powerpoint/2010/main" val="3653108772"/>
                  </p:ext>
                </p:extLst>
              </p:nvPr>
            </p:nvGraphicFramePr>
            <p:xfrm>
              <a:off x="526993" y="1095001"/>
              <a:ext cx="2507383" cy="1517903"/>
            </p:xfrm>
            <a:graphic>
              <a:graphicData uri="http://schemas.microsoft.com/office/powerpoint/2016/slidezoom">
                <pslz:sldZm>
                  <pslz:sldZmObj sldId="276" cId="272515163">
                    <pslz:zmPr id="{EFD0A702-F05F-A146-A8FC-FE68095C4EEE}"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2507383" cy="1517903"/>
                        </a:xfrm>
                        <a:prstGeom prst="rect">
                          <a:avLst/>
                        </a:prstGeom>
                        <a:ln w="3175">
                          <a:solidFill>
                            <a:prstClr val="ltGray"/>
                          </a:solidFill>
                        </a:ln>
                      </p166:spPr>
                    </pslz:zmPr>
                  </pslz:sldZmObj>
                </pslz:sldZm>
              </a:graphicData>
            </a:graphic>
          </p:graphicFrame>
        </mc:Choice>
        <mc:Fallback xmlns="">
          <p:pic>
            <p:nvPicPr>
              <p:cNvPr id="8" name="Slide Zoom 7">
                <a:hlinkClick r:id="rId7" action="ppaction://hlinksldjump"/>
                <a:extLst>
                  <a:ext uri="{FF2B5EF4-FFF2-40B4-BE49-F238E27FC236}">
                    <a16:creationId xmlns:a16="http://schemas.microsoft.com/office/drawing/2014/main" id="{458FE3DB-39C2-97E8-8251-E5DB15903C50}"/>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526993" y="1095001"/>
                <a:ext cx="2507383" cy="1517903"/>
              </a:xfrm>
              <a:prstGeom prst="rect">
                <a:avLst/>
              </a:prstGeom>
              <a:ln w="3175">
                <a:solidFill>
                  <a:prstClr val="ltGray"/>
                </a:solidFill>
              </a:ln>
            </p:spPr>
          </p:pic>
        </mc:Fallback>
      </mc:AlternateContent>
      <p:sp>
        <p:nvSpPr>
          <p:cNvPr id="9" name="TextBox 8">
            <a:extLst>
              <a:ext uri="{FF2B5EF4-FFF2-40B4-BE49-F238E27FC236}">
                <a16:creationId xmlns:a16="http://schemas.microsoft.com/office/drawing/2014/main" id="{73E3CCF1-D901-E70E-AC0C-78DDDF840958}"/>
              </a:ext>
            </a:extLst>
          </p:cNvPr>
          <p:cNvSpPr txBox="1"/>
          <p:nvPr/>
        </p:nvSpPr>
        <p:spPr>
          <a:xfrm>
            <a:off x="5411780" y="617689"/>
            <a:ext cx="2893007" cy="338554"/>
          </a:xfrm>
          <a:prstGeom prst="rect">
            <a:avLst/>
          </a:prstGeom>
          <a:noFill/>
        </p:spPr>
        <p:txBody>
          <a:bodyPr wrap="square" rtlCol="0">
            <a:spAutoFit/>
          </a:bodyPr>
          <a:lstStyle/>
          <a:p>
            <a:pPr algn="ctr"/>
            <a:r>
              <a:rPr lang="en-US" sz="1600" b="1" dirty="0"/>
              <a:t>Create tables in redshift</a:t>
            </a:r>
          </a:p>
        </p:txBody>
      </p:sp>
      <p:sp>
        <p:nvSpPr>
          <p:cNvPr id="10" name="TextBox 9">
            <a:extLst>
              <a:ext uri="{FF2B5EF4-FFF2-40B4-BE49-F238E27FC236}">
                <a16:creationId xmlns:a16="http://schemas.microsoft.com/office/drawing/2014/main" id="{6442707F-392C-C5A6-F692-1FAA8C310CC9}"/>
              </a:ext>
            </a:extLst>
          </p:cNvPr>
          <p:cNvSpPr txBox="1"/>
          <p:nvPr/>
        </p:nvSpPr>
        <p:spPr>
          <a:xfrm>
            <a:off x="5377187" y="3555469"/>
            <a:ext cx="2825222" cy="307777"/>
          </a:xfrm>
          <a:prstGeom prst="rect">
            <a:avLst/>
          </a:prstGeom>
          <a:noFill/>
        </p:spPr>
        <p:txBody>
          <a:bodyPr wrap="square" rtlCol="0">
            <a:spAutoFit/>
          </a:bodyPr>
          <a:lstStyle/>
          <a:p>
            <a:pPr algn="ctr"/>
            <a:r>
              <a:rPr lang="en-US" sz="1400" b="1" dirty="0"/>
              <a:t>Redshift query editor</a:t>
            </a:r>
          </a:p>
        </p:txBody>
      </p:sp>
      <p:pic>
        <p:nvPicPr>
          <p:cNvPr id="14" name="Picture 13" descr="A screenshot of a computer&#10;&#10;Description automatically generated">
            <a:extLst>
              <a:ext uri="{FF2B5EF4-FFF2-40B4-BE49-F238E27FC236}">
                <a16:creationId xmlns:a16="http://schemas.microsoft.com/office/drawing/2014/main" id="{3381BCE5-5F6C-EFA0-7BE3-60DC03DC53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7940" y="4202924"/>
            <a:ext cx="1679034" cy="1152970"/>
          </a:xfrm>
          <a:prstGeom prst="rect">
            <a:avLst/>
          </a:prstGeom>
        </p:spPr>
      </p:pic>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EFCD72E6-C9E3-5F65-475F-BD283AC7355A}"/>
                  </a:ext>
                </a:extLst>
              </p:cNvPr>
              <p:cNvGraphicFramePr>
                <a:graphicFrameLocks noChangeAspect="1"/>
              </p:cNvGraphicFramePr>
              <p:nvPr>
                <p:extLst>
                  <p:ext uri="{D42A27DB-BD31-4B8C-83A1-F6EECF244321}">
                    <p14:modId xmlns:p14="http://schemas.microsoft.com/office/powerpoint/2010/main" val="1777380404"/>
                  </p:ext>
                </p:extLst>
              </p:nvPr>
            </p:nvGraphicFramePr>
            <p:xfrm>
              <a:off x="5665395" y="974639"/>
              <a:ext cx="2441578" cy="1418863"/>
            </p:xfrm>
            <a:graphic>
              <a:graphicData uri="http://schemas.microsoft.com/office/powerpoint/2016/slidezoom">
                <pslz:sldZm>
                  <pslz:sldZmObj sldId="275" cId="1845600853">
                    <pslz:zmPr id="{31E6AAFB-4576-364E-BE59-B718904950D7}" returnToParent="0"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2441578" cy="1418863"/>
                        </a:xfrm>
                        <a:prstGeom prst="rect">
                          <a:avLst/>
                        </a:prstGeom>
                        <a:ln w="3175">
                          <a:solidFill>
                            <a:prstClr val="ltGray"/>
                          </a:solidFill>
                        </a:ln>
                      </p166:spPr>
                    </pslz:zmPr>
                  </pslz:sldZmObj>
                </pslz:sldZm>
              </a:graphicData>
            </a:graphic>
          </p:graphicFrame>
        </mc:Choice>
        <mc:Fallback xmlns="">
          <p:pic>
            <p:nvPicPr>
              <p:cNvPr id="16" name="Slide Zoom 15">
                <a:hlinkClick r:id="rId5" action="ppaction://hlinksldjump"/>
                <a:extLst>
                  <a:ext uri="{FF2B5EF4-FFF2-40B4-BE49-F238E27FC236}">
                    <a16:creationId xmlns:a16="http://schemas.microsoft.com/office/drawing/2014/main" id="{EFCD72E6-C9E3-5F65-475F-BD283AC7355A}"/>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5665395" y="974639"/>
                <a:ext cx="2441578" cy="141886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432B0886-ED0D-F759-D389-10B12EEDB103}"/>
                  </a:ext>
                </a:extLst>
              </p:cNvPr>
              <p:cNvGraphicFramePr>
                <a:graphicFrameLocks noChangeAspect="1"/>
              </p:cNvGraphicFramePr>
              <p:nvPr>
                <p:extLst>
                  <p:ext uri="{D42A27DB-BD31-4B8C-83A1-F6EECF244321}">
                    <p14:modId xmlns:p14="http://schemas.microsoft.com/office/powerpoint/2010/main" val="3517138595"/>
                  </p:ext>
                </p:extLst>
              </p:nvPr>
            </p:nvGraphicFramePr>
            <p:xfrm>
              <a:off x="5664439" y="3892506"/>
              <a:ext cx="2441578" cy="1579993"/>
            </p:xfrm>
            <a:graphic>
              <a:graphicData uri="http://schemas.microsoft.com/office/powerpoint/2016/slidezoom">
                <pslz:sldZm>
                  <pslz:sldZmObj sldId="277" cId="2811071396">
                    <pslz:zmPr id="{7170EE42-4925-7242-89BD-77BAFD45E885}" returnToParent="0"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2441578" cy="1579993"/>
                        </a:xfrm>
                        <a:prstGeom prst="rect">
                          <a:avLst/>
                        </a:prstGeom>
                        <a:ln w="3175">
                          <a:solidFill>
                            <a:prstClr val="ltGray"/>
                          </a:solidFill>
                        </a:ln>
                      </p166:spPr>
                    </pslz:zmPr>
                  </pslz:sldZmObj>
                </pslz:sldZm>
              </a:graphicData>
            </a:graphic>
          </p:graphicFrame>
        </mc:Choice>
        <mc:Fallback xmlns="">
          <p:pic>
            <p:nvPicPr>
              <p:cNvPr id="18" name="Slide Zoom 17">
                <a:hlinkClick r:id="rId10" action="ppaction://hlinksldjump"/>
                <a:extLst>
                  <a:ext uri="{FF2B5EF4-FFF2-40B4-BE49-F238E27FC236}">
                    <a16:creationId xmlns:a16="http://schemas.microsoft.com/office/drawing/2014/main" id="{432B0886-ED0D-F759-D389-10B12EEDB103}"/>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5664439" y="3892506"/>
                <a:ext cx="2441578" cy="1579993"/>
              </a:xfrm>
              <a:prstGeom prst="rect">
                <a:avLst/>
              </a:prstGeom>
              <a:ln w="3175">
                <a:solidFill>
                  <a:prstClr val="ltGray"/>
                </a:solidFill>
              </a:ln>
            </p:spPr>
          </p:pic>
        </mc:Fallback>
      </mc:AlternateContent>
      <p:sp>
        <p:nvSpPr>
          <p:cNvPr id="19" name="TextBox 18">
            <a:extLst>
              <a:ext uri="{FF2B5EF4-FFF2-40B4-BE49-F238E27FC236}">
                <a16:creationId xmlns:a16="http://schemas.microsoft.com/office/drawing/2014/main" id="{C2C7F159-58CD-F64E-B19C-96E7F78A1A56}"/>
              </a:ext>
            </a:extLst>
          </p:cNvPr>
          <p:cNvSpPr txBox="1"/>
          <p:nvPr/>
        </p:nvSpPr>
        <p:spPr>
          <a:xfrm>
            <a:off x="-259285" y="3591864"/>
            <a:ext cx="3997141" cy="307777"/>
          </a:xfrm>
          <a:prstGeom prst="rect">
            <a:avLst/>
          </a:prstGeom>
          <a:noFill/>
        </p:spPr>
        <p:txBody>
          <a:bodyPr wrap="square" rtlCol="0">
            <a:spAutoFit/>
          </a:bodyPr>
          <a:lstStyle/>
          <a:p>
            <a:pPr algn="ctr"/>
            <a:r>
              <a:rPr lang="en-US" sz="1400" b="1" dirty="0"/>
              <a:t>Use Lambda to move data to RDS MySQL</a:t>
            </a:r>
          </a:p>
        </p:txBody>
      </p:sp>
      <p:pic>
        <p:nvPicPr>
          <p:cNvPr id="21" name="Picture 20" descr="A screenshot of a computer&#10;&#10;Description automatically generated with medium confidence">
            <a:extLst>
              <a:ext uri="{FF2B5EF4-FFF2-40B4-BE49-F238E27FC236}">
                <a16:creationId xmlns:a16="http://schemas.microsoft.com/office/drawing/2014/main" id="{DF7D662F-D4DC-D09E-FEF9-5C12FBD7BAE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9942" y="3948784"/>
            <a:ext cx="1693093" cy="1314544"/>
          </a:xfrm>
          <a:prstGeom prst="rect">
            <a:avLst/>
          </a:prstGeom>
        </p:spPr>
      </p:pic>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3DA233C6-E86A-B425-B02D-1F61CF488094}"/>
                  </a:ext>
                </a:extLst>
              </p:cNvPr>
              <p:cNvGraphicFramePr>
                <a:graphicFrameLocks noChangeAspect="1"/>
              </p:cNvGraphicFramePr>
              <p:nvPr>
                <p:extLst>
                  <p:ext uri="{D42A27DB-BD31-4B8C-83A1-F6EECF244321}">
                    <p14:modId xmlns:p14="http://schemas.microsoft.com/office/powerpoint/2010/main" val="1349867659"/>
                  </p:ext>
                </p:extLst>
              </p:nvPr>
            </p:nvGraphicFramePr>
            <p:xfrm>
              <a:off x="491993" y="3956249"/>
              <a:ext cx="2494586" cy="1614739"/>
            </p:xfrm>
            <a:graphic>
              <a:graphicData uri="http://schemas.microsoft.com/office/powerpoint/2016/slidezoom">
                <pslz:sldZm>
                  <pslz:sldZmObj sldId="278" cId="1931762186">
                    <pslz:zmPr id="{670BF1CD-648D-8C42-B1A8-1606DCB8F97B}" returnToParent="0" imageType="cover" transitionDur="100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2494586" cy="1614739"/>
                        </a:xfrm>
                        <a:prstGeom prst="rect">
                          <a:avLst/>
                        </a:prstGeom>
                        <a:ln w="3175">
                          <a:solidFill>
                            <a:prstClr val="ltGray"/>
                          </a:solidFill>
                        </a:ln>
                      </p166:spPr>
                    </pslz:zmPr>
                  </pslz:sldZmObj>
                </pslz:sldZm>
              </a:graphicData>
            </a:graphic>
          </p:graphicFrame>
        </mc:Choice>
        <mc:Fallback xmlns="">
          <p:pic>
            <p:nvPicPr>
              <p:cNvPr id="23" name="Slide Zoom 22">
                <a:hlinkClick r:id="rId13" action="ppaction://hlinksldjump"/>
                <a:extLst>
                  <a:ext uri="{FF2B5EF4-FFF2-40B4-BE49-F238E27FC236}">
                    <a16:creationId xmlns:a16="http://schemas.microsoft.com/office/drawing/2014/main" id="{3DA233C6-E86A-B425-B02D-1F61CF488094}"/>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491993" y="3956249"/>
                <a:ext cx="2494586" cy="1614739"/>
              </a:xfrm>
              <a:prstGeom prst="rect">
                <a:avLst/>
              </a:prstGeom>
              <a:ln w="3175">
                <a:solidFill>
                  <a:prstClr val="ltGray"/>
                </a:solidFill>
              </a:ln>
            </p:spPr>
          </p:pic>
        </mc:Fallback>
      </mc:AlternateContent>
      <p:pic>
        <p:nvPicPr>
          <p:cNvPr id="24" name="Picture 23">
            <a:extLst>
              <a:ext uri="{FF2B5EF4-FFF2-40B4-BE49-F238E27FC236}">
                <a16:creationId xmlns:a16="http://schemas.microsoft.com/office/drawing/2014/main" id="{4E38F501-11FD-6AA4-DDB9-48BC15179537}"/>
              </a:ext>
            </a:extLst>
          </p:cNvPr>
          <p:cNvPicPr>
            <a:picLocks noChangeAspect="1"/>
          </p:cNvPicPr>
          <p:nvPr/>
        </p:nvPicPr>
        <p:blipFill>
          <a:blip r:embed="rId15"/>
          <a:stretch>
            <a:fillRect/>
          </a:stretch>
        </p:blipFill>
        <p:spPr>
          <a:xfrm>
            <a:off x="3686751" y="5217434"/>
            <a:ext cx="1207447" cy="510129"/>
          </a:xfrm>
          <a:prstGeom prst="rect">
            <a:avLst/>
          </a:prstGeom>
        </p:spPr>
      </p:pic>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F17A0061-1638-E0AE-9DB1-519EDD940A43}"/>
                  </a:ext>
                </a:extLst>
              </p:cNvPr>
              <p:cNvGraphicFramePr>
                <a:graphicFrameLocks noChangeAspect="1"/>
              </p:cNvGraphicFramePr>
              <p:nvPr>
                <p:extLst>
                  <p:ext uri="{D42A27DB-BD31-4B8C-83A1-F6EECF244321}">
                    <p14:modId xmlns:p14="http://schemas.microsoft.com/office/powerpoint/2010/main" val="2910218544"/>
                  </p:ext>
                </p:extLst>
              </p:nvPr>
            </p:nvGraphicFramePr>
            <p:xfrm>
              <a:off x="3412966" y="5169353"/>
              <a:ext cx="1581721" cy="606290"/>
            </p:xfrm>
            <a:graphic>
              <a:graphicData uri="http://schemas.microsoft.com/office/powerpoint/2016/slidezoom">
                <pslz:sldZm>
                  <pslz:sldZmObj sldId="279" cId="2165372134">
                    <pslz:zmPr id="{B43F3D2B-B835-9B49-BD78-34DDE61A1F25}" returnToParent="0" imageType="cover" transitionDur="1000">
                      <p166:blipFill xmlns:p166="http://schemas.microsoft.com/office/powerpoint/2016/6/main">
                        <a:blip r:embed="rId16">
                          <a:extLst>
                            <a:ext uri="{28A0092B-C50C-407E-A947-70E740481C1C}">
                              <a14:useLocalDpi xmlns:a14="http://schemas.microsoft.com/office/drawing/2010/main" val="0"/>
                            </a:ext>
                          </a:extLst>
                        </a:blip>
                        <a:stretch>
                          <a:fillRect/>
                        </a:stretch>
                      </p166:blipFill>
                      <p166:spPr xmlns:p166="http://schemas.microsoft.com/office/powerpoint/2016/6/main">
                        <a:xfrm>
                          <a:off x="0" y="0"/>
                          <a:ext cx="1581721" cy="606290"/>
                        </a:xfrm>
                        <a:prstGeom prst="rect">
                          <a:avLst/>
                        </a:prstGeom>
                        <a:ln w="3175">
                          <a:solidFill>
                            <a:prstClr val="ltGray"/>
                          </a:solidFill>
                        </a:ln>
                      </p166:spPr>
                    </pslz:zmPr>
                  </pslz:sldZmObj>
                </pslz:sldZm>
              </a:graphicData>
            </a:graphic>
          </p:graphicFrame>
        </mc:Choice>
        <mc:Fallback xmlns="">
          <p:pic>
            <p:nvPicPr>
              <p:cNvPr id="27" name="Slide Zoom 26">
                <a:hlinkClick r:id="rId17" action="ppaction://hlinksldjump"/>
                <a:extLst>
                  <a:ext uri="{FF2B5EF4-FFF2-40B4-BE49-F238E27FC236}">
                    <a16:creationId xmlns:a16="http://schemas.microsoft.com/office/drawing/2014/main" id="{F17A0061-1638-E0AE-9DB1-519EDD940A43}"/>
                  </a:ext>
                </a:extLst>
              </p:cNvPr>
              <p:cNvPicPr>
                <a:picLocks noGrp="1" noRot="1" noChangeAspect="1" noMove="1" noResize="1" noEditPoints="1" noAdjustHandles="1" noChangeArrowheads="1" noChangeShapeType="1"/>
              </p:cNvPicPr>
              <p:nvPr/>
            </p:nvPicPr>
            <p:blipFill>
              <a:blip r:embed="rId18">
                <a:extLst>
                  <a:ext uri="{28A0092B-C50C-407E-A947-70E740481C1C}">
                    <a14:useLocalDpi xmlns:a14="http://schemas.microsoft.com/office/drawing/2010/main" val="0"/>
                  </a:ext>
                </a:extLst>
              </a:blip>
              <a:stretch>
                <a:fillRect/>
              </a:stretch>
            </p:blipFill>
            <p:spPr>
              <a:xfrm>
                <a:off x="3412966" y="5169353"/>
                <a:ext cx="1581721" cy="606290"/>
              </a:xfrm>
              <a:prstGeom prst="rect">
                <a:avLst/>
              </a:prstGeom>
              <a:ln w="3175">
                <a:solidFill>
                  <a:prstClr val="ltGray"/>
                </a:solidFill>
              </a:ln>
            </p:spPr>
          </p:pic>
        </mc:Fallback>
      </mc:AlternateContent>
      <p:sp>
        <p:nvSpPr>
          <p:cNvPr id="28" name="Right Arrow 27">
            <a:extLst>
              <a:ext uri="{FF2B5EF4-FFF2-40B4-BE49-F238E27FC236}">
                <a16:creationId xmlns:a16="http://schemas.microsoft.com/office/drawing/2014/main" id="{936C4377-A81F-449C-C5E6-9D3531C0DD97}"/>
              </a:ext>
            </a:extLst>
          </p:cNvPr>
          <p:cNvSpPr/>
          <p:nvPr/>
        </p:nvSpPr>
        <p:spPr>
          <a:xfrm>
            <a:off x="3280046" y="1618735"/>
            <a:ext cx="1656188" cy="451639"/>
          </a:xfrm>
          <a:prstGeom prst="righ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Down Arrow 28">
            <a:extLst>
              <a:ext uri="{FF2B5EF4-FFF2-40B4-BE49-F238E27FC236}">
                <a16:creationId xmlns:a16="http://schemas.microsoft.com/office/drawing/2014/main" id="{04A96EFB-4A96-59D8-D0A2-E28ED9ECB116}"/>
              </a:ext>
            </a:extLst>
          </p:cNvPr>
          <p:cNvSpPr/>
          <p:nvPr/>
        </p:nvSpPr>
        <p:spPr>
          <a:xfrm>
            <a:off x="6700155" y="2638564"/>
            <a:ext cx="374621" cy="563121"/>
          </a:xfrm>
          <a:prstGeom prst="downArrow">
            <a:avLst>
              <a:gd name="adj1" fmla="val 50000"/>
              <a:gd name="adj2" fmla="val 47573"/>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eft Arrow 29">
            <a:extLst>
              <a:ext uri="{FF2B5EF4-FFF2-40B4-BE49-F238E27FC236}">
                <a16:creationId xmlns:a16="http://schemas.microsoft.com/office/drawing/2014/main" id="{5C717321-BDBC-BE6A-DDD5-D553E5B55385}"/>
              </a:ext>
            </a:extLst>
          </p:cNvPr>
          <p:cNvSpPr/>
          <p:nvPr/>
        </p:nvSpPr>
        <p:spPr>
          <a:xfrm>
            <a:off x="3281761" y="4528134"/>
            <a:ext cx="1602614" cy="451639"/>
          </a:xfrm>
          <a:prstGeom prst="leftArrow">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F8FA971F-0967-8420-FF32-77B1B19EA4F6}"/>
              </a:ext>
            </a:extLst>
          </p:cNvPr>
          <p:cNvSpPr/>
          <p:nvPr/>
        </p:nvSpPr>
        <p:spPr>
          <a:xfrm>
            <a:off x="1541612" y="5638210"/>
            <a:ext cx="374621" cy="391887"/>
          </a:xfrm>
          <a:prstGeom prst="downArrow">
            <a:avLst>
              <a:gd name="adj1" fmla="val 50000"/>
              <a:gd name="adj2" fmla="val 47573"/>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descr="A picture containing font, graphics, logo, graphic design&#10;&#10;Description automatically generated">
            <a:extLst>
              <a:ext uri="{FF2B5EF4-FFF2-40B4-BE49-F238E27FC236}">
                <a16:creationId xmlns:a16="http://schemas.microsoft.com/office/drawing/2014/main" id="{36C81E0A-9B9E-F050-C8C2-A80A82F6143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286826" y="6165415"/>
            <a:ext cx="824818" cy="496137"/>
          </a:xfrm>
          <a:prstGeom prst="rect">
            <a:avLst/>
          </a:prstGeom>
        </p:spPr>
      </p:pic>
      <mc:AlternateContent xmlns:mc="http://schemas.openxmlformats.org/markup-compatibility/2006" xmlns:pslz="http://schemas.microsoft.com/office/powerpoint/2016/slidezoom">
        <mc:Choice Requires="pslz">
          <p:graphicFrame>
            <p:nvGraphicFramePr>
              <p:cNvPr id="68" name="Slide Zoom 67">
                <a:extLst>
                  <a:ext uri="{FF2B5EF4-FFF2-40B4-BE49-F238E27FC236}">
                    <a16:creationId xmlns:a16="http://schemas.microsoft.com/office/drawing/2014/main" id="{B6001835-0A0E-069B-500B-6AFA7B83DD2D}"/>
                  </a:ext>
                </a:extLst>
              </p:cNvPr>
              <p:cNvGraphicFramePr>
                <a:graphicFrameLocks noChangeAspect="1"/>
              </p:cNvGraphicFramePr>
              <p:nvPr>
                <p:extLst>
                  <p:ext uri="{D42A27DB-BD31-4B8C-83A1-F6EECF244321}">
                    <p14:modId xmlns:p14="http://schemas.microsoft.com/office/powerpoint/2010/main" val="2242289193"/>
                  </p:ext>
                </p:extLst>
              </p:nvPr>
            </p:nvGraphicFramePr>
            <p:xfrm>
              <a:off x="1074782" y="6117240"/>
              <a:ext cx="1248905" cy="710606"/>
            </p:xfrm>
            <a:graphic>
              <a:graphicData uri="http://schemas.microsoft.com/office/powerpoint/2016/slidezoom">
                <pslz:sldZm>
                  <pslz:sldZmObj sldId="280" cId="1125963228">
                    <pslz:zmPr id="{9A3987F2-F4DF-F84D-8D2A-F6F3F3780F8D}" returnToParent="0" imageType="cover" transitionDur="1000">
                      <p166:blipFill xmlns:p166="http://schemas.microsoft.com/office/powerpoint/2016/6/main">
                        <a:blip r:embed="rId19">
                          <a:extLst>
                            <a:ext uri="{28A0092B-C50C-407E-A947-70E740481C1C}">
                              <a14:useLocalDpi xmlns:a14="http://schemas.microsoft.com/office/drawing/2010/main" val="0"/>
                            </a:ext>
                          </a:extLst>
                        </a:blip>
                        <a:stretch>
                          <a:fillRect/>
                        </a:stretch>
                      </p166:blipFill>
                      <p166:spPr xmlns:p166="http://schemas.microsoft.com/office/powerpoint/2016/6/main">
                        <a:xfrm>
                          <a:off x="0" y="0"/>
                          <a:ext cx="1248905" cy="710606"/>
                        </a:xfrm>
                        <a:prstGeom prst="rect">
                          <a:avLst/>
                        </a:prstGeom>
                        <a:ln w="3175">
                          <a:solidFill>
                            <a:prstClr val="ltGray"/>
                          </a:solidFill>
                        </a:ln>
                      </p166:spPr>
                    </pslz:zmPr>
                  </pslz:sldZmObj>
                </pslz:sldZm>
              </a:graphicData>
            </a:graphic>
          </p:graphicFrame>
        </mc:Choice>
        <mc:Fallback xmlns="">
          <p:pic>
            <p:nvPicPr>
              <p:cNvPr id="68" name="Slide Zoom 67">
                <a:hlinkClick r:id="rId20" action="ppaction://hlinksldjump"/>
                <a:extLst>
                  <a:ext uri="{FF2B5EF4-FFF2-40B4-BE49-F238E27FC236}">
                    <a16:creationId xmlns:a16="http://schemas.microsoft.com/office/drawing/2014/main" id="{B6001835-0A0E-069B-500B-6AFA7B83DD2D}"/>
                  </a:ext>
                </a:extLst>
              </p:cNvPr>
              <p:cNvPicPr>
                <a:picLocks noGrp="1" noRot="1" noChangeAspect="1" noMove="1" noResize="1" noEditPoints="1" noAdjustHandles="1" noChangeArrowheads="1" noChangeShapeType="1"/>
              </p:cNvPicPr>
              <p:nvPr/>
            </p:nvPicPr>
            <p:blipFill>
              <a:blip r:embed="rId21">
                <a:extLst>
                  <a:ext uri="{28A0092B-C50C-407E-A947-70E740481C1C}">
                    <a14:useLocalDpi xmlns:a14="http://schemas.microsoft.com/office/drawing/2010/main" val="0"/>
                  </a:ext>
                </a:extLst>
              </a:blip>
              <a:stretch>
                <a:fillRect/>
              </a:stretch>
            </p:blipFill>
            <p:spPr>
              <a:xfrm>
                <a:off x="1074782" y="6117240"/>
                <a:ext cx="1248905" cy="710606"/>
              </a:xfrm>
              <a:prstGeom prst="rect">
                <a:avLst/>
              </a:prstGeom>
              <a:ln w="3175">
                <a:solidFill>
                  <a:prstClr val="ltGray"/>
                </a:solidFill>
              </a:ln>
            </p:spPr>
          </p:pic>
        </mc:Fallback>
      </mc:AlternateContent>
    </p:spTree>
    <p:extLst>
      <p:ext uri="{BB962C8B-B14F-4D97-AF65-F5344CB8AC3E}">
        <p14:creationId xmlns:p14="http://schemas.microsoft.com/office/powerpoint/2010/main" val="132723948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3614</TotalTime>
  <Words>986</Words>
  <Application>Microsoft Macintosh PowerPoint</Application>
  <PresentationFormat>Widescreen</PresentationFormat>
  <Paragraphs>171</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Algerian</vt:lpstr>
      <vt:lpstr>Arial</vt:lpstr>
      <vt:lpstr>Calibri</vt:lpstr>
      <vt:lpstr>Calibri Light</vt:lpstr>
      <vt:lpstr>Söhne</vt:lpstr>
      <vt:lpstr>Tw Cen MT</vt:lpstr>
      <vt:lpstr>Wingdings</vt:lpstr>
      <vt:lpstr>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Zähringer</dc:creator>
  <cp:lastModifiedBy>Sweety Saha [student]</cp:lastModifiedBy>
  <cp:revision>20</cp:revision>
  <dcterms:created xsi:type="dcterms:W3CDTF">2017-01-05T13:17:27Z</dcterms:created>
  <dcterms:modified xsi:type="dcterms:W3CDTF">2023-05-12T00:57:15Z</dcterms:modified>
</cp:coreProperties>
</file>